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7" r:id="rId2"/>
    <p:sldId id="259" r:id="rId3"/>
    <p:sldId id="260" r:id="rId4"/>
    <p:sldId id="282" r:id="rId5"/>
    <p:sldId id="261" r:id="rId6"/>
    <p:sldId id="262" r:id="rId7"/>
    <p:sldId id="263" r:id="rId8"/>
    <p:sldId id="267" r:id="rId9"/>
    <p:sldId id="258" r:id="rId10"/>
    <p:sldId id="268" r:id="rId11"/>
    <p:sldId id="269" r:id="rId12"/>
    <p:sldId id="270" r:id="rId13"/>
    <p:sldId id="271" r:id="rId14"/>
    <p:sldId id="272" r:id="rId15"/>
    <p:sldId id="264" r:id="rId16"/>
    <p:sldId id="265" r:id="rId17"/>
    <p:sldId id="266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9" r:id="rId30"/>
    <p:sldId id="287" r:id="rId31"/>
    <p:sldId id="288" r:id="rId32"/>
    <p:sldId id="285" r:id="rId33"/>
    <p:sldId id="290" r:id="rId34"/>
    <p:sldId id="291" r:id="rId35"/>
    <p:sldId id="292" r:id="rId36"/>
    <p:sldId id="293" r:id="rId37"/>
    <p:sldId id="294" r:id="rId38"/>
    <p:sldId id="296" r:id="rId39"/>
    <p:sldId id="297" r:id="rId40"/>
    <p:sldId id="295" r:id="rId41"/>
    <p:sldId id="298" r:id="rId42"/>
    <p:sldId id="299" r:id="rId43"/>
    <p:sldId id="300" r:id="rId44"/>
    <p:sldId id="30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8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6876C-E13A-46D6-9FDA-BA20EE2A445A}" type="datetimeFigureOut">
              <a:rPr lang="en-SG" smtClean="0"/>
              <a:t>22/10/2025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2F6D-2B59-4E73-8C22-23B8C3789D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2063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214AA-8248-4F99-B5EC-BDD4A7831EED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6823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63E7-6260-3175-6C0A-021CF55BF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11E89-91B5-DD53-925F-A9545C79F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DD599-97FC-9B2A-1114-C6AC058CA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22/10/2025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190B8-5458-E4B9-5A9E-64E359289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C9971-F633-0955-96A0-35C6F4BF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617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ADB9-73A4-1647-5C23-EAA47B8E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AA1C49-593B-E4DE-9E0D-5AF6BD9D7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721D2-7BA7-3246-E63D-19F767EC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22/10/2025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8C64A-EB45-6915-63FD-0F20C7D7F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BD09E-9A45-4BDD-1E2A-590F55D0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27706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69481-5B43-2437-8D19-FF7D96058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C1EA9-3AD0-AD05-B464-186B03A9F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8A84A-A09B-3494-A3B6-83C25FC32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22/10/2025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79098-07CB-8C63-302A-71F27A85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E1E7E-BB2B-3719-3313-E811D804E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997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C096-BF02-405D-6ED3-2CC275C0F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6532-9F84-85D2-B5C6-B30BE7418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4D473-FD63-4282-076D-173AEAA7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22/10/2025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9DB05-73BF-3433-8A73-10640812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5B096-EABB-427F-3BE9-AA76A85DD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767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DB03-F55A-27E2-670F-6605123DF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9EB67-E91A-095A-5708-FDB1403F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B36EB-CEF7-75F6-8F76-CB188EAF2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22/10/2025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C5696-B3DF-5D5B-72F8-C16CE79E7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8B94-E2A8-3F57-8CCC-65A51FE7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949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6A862-3E8C-DC8A-C9D3-62015035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9B365-9520-CC72-2F10-56ECCCF2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60EC6-6D4A-5D88-EA1E-EBD93ECE9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7C392-51D6-B5DB-4527-AC35F1A8D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22/10/2025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D67A6-D9B8-4DA5-ED10-641785D8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4972E-4D6A-BFFF-5060-3F96A9A0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1007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244D-620F-1FF2-7840-5FA8D5BE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F2D6F-31A2-3A2C-5434-610FFB3F5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853AE-4C9F-0716-D0EB-675EE35CE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145B7-A30E-A0C4-F605-972824AADD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A299A-37B2-EB40-784D-D4668E69D4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7FF03D-6D9B-9EB7-EB51-401868BB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22/10/2025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355CF3-59DA-F717-B4E3-4287F59E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6AAC0-F540-84D7-F82E-56CF6DDD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591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4CA8-8AE9-9F63-D8D2-CFF15404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D28AE0-BD69-E52A-9520-ED1B7D35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22/10/2025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929AD-AE0A-4C79-081C-39101447E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E1E14-36DF-8A4C-5305-A739C403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7992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BF3AC-6B31-1D21-39A2-79E12653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22/10/2025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0E0D9-1C71-D1B0-D2AE-5E066BF0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F5482-1AC5-F6C2-8558-7DAA1F69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835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7D5C-CFBC-55F4-C6D7-83001AC7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FA1E2-6270-8146-3566-F479A9DD7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186E8-6F11-1BBB-34EB-981ACEB0C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4A2B9-82C1-5CF5-155E-D48082CB3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22/10/2025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D5044-A44E-524E-0881-9B9D6584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B48F2-8F63-CE78-E945-E330137F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8207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5114A-6DBD-1C4D-22F7-7AB6EEB4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C940D0-245A-37B1-489B-5501FFC9BF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45CF4-56F1-75C3-B33F-9CE90CE1B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F5B7E-AFD5-AAAD-3AA8-BD801E06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22/10/2025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04BC3-E535-FEBD-04BC-60BB01A33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9C9BF-E623-ABDE-D770-0FB99C5C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070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594135-CBD3-E45A-31F1-E431241EA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6A4C3-6B42-66CA-B553-1112684FF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AEFD0-AAC2-76FF-BB48-FEB980F560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6D6C7-9A9E-4FBC-8D1D-2A52041BD177}" type="datetimeFigureOut">
              <a:rPr lang="en-SG" smtClean="0"/>
              <a:t>22/10/2025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24507-9113-5A15-CA9D-3D806A762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AE6E2-60A3-F59A-91F9-7A621EF616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419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ook.the-turing-way.org/reproducible-research/compendia/)%7btarget=%22_blank%22%7d" TargetMode="External"/><Relationship Id="rId4" Type="http://schemas.openxmlformats.org/officeDocument/2006/relationships/image" Target="../media/image4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C20868-5E05-56C8-BE86-D9FD251FAB5B}"/>
              </a:ext>
            </a:extLst>
          </p:cNvPr>
          <p:cNvSpPr txBox="1"/>
          <p:nvPr/>
        </p:nvSpPr>
        <p:spPr>
          <a:xfrm>
            <a:off x="7445824" y="5588552"/>
            <a:ext cx="43823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https://creazilla.com/media/clipart/33960/trevor-medical-doctor-man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A31745-4DB2-31D2-0DE4-C5AEE9F88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85" y="715295"/>
            <a:ext cx="1491041" cy="4311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C440B6-B04A-AD12-0F06-31D85CB4BD67}"/>
              </a:ext>
            </a:extLst>
          </p:cNvPr>
          <p:cNvSpPr txBox="1"/>
          <p:nvPr/>
        </p:nvSpPr>
        <p:spPr>
          <a:xfrm>
            <a:off x="7167716" y="51695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https://gahag.net/005357-medical-doctor/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BABBD0-20D5-B43D-49B0-059C552B2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4" y="715295"/>
            <a:ext cx="3920960" cy="4454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20A046-AC3F-D29E-1EB6-F0D05CAA904A}"/>
              </a:ext>
            </a:extLst>
          </p:cNvPr>
          <p:cNvSpPr txBox="1"/>
          <p:nvPr/>
        </p:nvSpPr>
        <p:spPr>
          <a:xfrm>
            <a:off x="501446" y="5121617"/>
            <a:ext cx="54077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https://www.vecteezy.com/png/57446607-a-cheerful-little-businessman-carrying-a-briefcase-walks-confidently-on-a-bright-day-in-a-fun-animated-style-little-business-man-illustrationisolated-on-transparent-background</a:t>
            </a:r>
          </a:p>
        </p:txBody>
      </p:sp>
    </p:spTree>
    <p:extLst>
      <p:ext uri="{BB962C8B-B14F-4D97-AF65-F5344CB8AC3E}">
        <p14:creationId xmlns:p14="http://schemas.microsoft.com/office/powerpoint/2010/main" val="1239363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3856E3-4690-A331-EFA3-FBFFAF2F9F5A}"/>
              </a:ext>
            </a:extLst>
          </p:cNvPr>
          <p:cNvGrpSpPr/>
          <p:nvPr/>
        </p:nvGrpSpPr>
        <p:grpSpPr>
          <a:xfrm>
            <a:off x="1143595" y="471073"/>
            <a:ext cx="9909137" cy="4997039"/>
            <a:chOff x="1143595" y="471073"/>
            <a:chExt cx="9909137" cy="4997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6460331-9CA8-886C-DD00-90D5137CE567}"/>
                </a:ext>
              </a:extLst>
            </p:cNvPr>
            <p:cNvSpPr/>
            <p:nvPr/>
          </p:nvSpPr>
          <p:spPr>
            <a:xfrm>
              <a:off x="1513194" y="550608"/>
              <a:ext cx="2679289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Introduce mapping procedure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2D708B-FB72-2F11-B215-DFA043580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3595" y="1455442"/>
              <a:ext cx="3496016" cy="394711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C18C7B-DF7F-DF21-916A-AA5952675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6726" y="471073"/>
              <a:ext cx="6196006" cy="4997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759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1628F7-B975-14BA-355F-EE52A65E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887"/>
          <a:stretch/>
        </p:blipFill>
        <p:spPr>
          <a:xfrm>
            <a:off x="4856726" y="471073"/>
            <a:ext cx="6196006" cy="37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54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0AB535-CCD4-1287-6160-B505A2C6B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35" y="1693967"/>
            <a:ext cx="3731114" cy="2474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92CC7C-7C8F-7AAE-E4AD-ACE941068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518" y="1829334"/>
            <a:ext cx="6271803" cy="23395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43BB82-8806-0A2B-EBDB-72E70A8AF6FB}"/>
              </a:ext>
            </a:extLst>
          </p:cNvPr>
          <p:cNvSpPr/>
          <p:nvPr/>
        </p:nvSpPr>
        <p:spPr>
          <a:xfrm>
            <a:off x="1892596" y="683452"/>
            <a:ext cx="2344992" cy="508820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to do mapping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475BAB-A13C-8C08-7494-6DD3C03D253A}"/>
              </a:ext>
            </a:extLst>
          </p:cNvPr>
          <p:cNvSpPr/>
          <p:nvPr/>
        </p:nvSpPr>
        <p:spPr>
          <a:xfrm>
            <a:off x="7192294" y="683452"/>
            <a:ext cx="1966453" cy="508820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to validate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66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4B7508-B46F-2C13-328F-4CEEB13B9FB9}"/>
              </a:ext>
            </a:extLst>
          </p:cNvPr>
          <p:cNvSpPr txBox="1"/>
          <p:nvPr/>
        </p:nvSpPr>
        <p:spPr>
          <a:xfrm>
            <a:off x="1071716" y="3274142"/>
            <a:ext cx="4365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data</a:t>
            </a:r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944281-0F2F-A49F-52DA-72BF2BC8EAE3}"/>
              </a:ext>
            </a:extLst>
          </p:cNvPr>
          <p:cNvSpPr/>
          <p:nvPr/>
        </p:nvSpPr>
        <p:spPr>
          <a:xfrm>
            <a:off x="786580" y="156212"/>
            <a:ext cx="4473677" cy="561544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Show examples that the code works</a:t>
            </a:r>
            <a:endParaRPr lang="en-SG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594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22CFD-0261-1430-7EFD-6D24CD27B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42E1F7-E742-8FEA-9CB2-46BF9C839C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515" r="56063"/>
          <a:stretch/>
        </p:blipFill>
        <p:spPr>
          <a:xfrm>
            <a:off x="801328" y="1582993"/>
            <a:ext cx="4124634" cy="9045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FF889C-1F56-1582-4131-7DAED5F5EED5}"/>
              </a:ext>
            </a:extLst>
          </p:cNvPr>
          <p:cNvSpPr/>
          <p:nvPr/>
        </p:nvSpPr>
        <p:spPr>
          <a:xfrm>
            <a:off x="1804217" y="680466"/>
            <a:ext cx="2059857" cy="679657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Clean up variables for merging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380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EE4CF-9F80-1FB8-B38D-ED52EE1B0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A947-9B7F-AB7B-3C0C-AFFCDE30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30" y="252367"/>
            <a:ext cx="4642583" cy="48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6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0709E8-5E3B-3E70-968C-B1AE440576C9}"/>
              </a:ext>
            </a:extLst>
          </p:cNvPr>
          <p:cNvSpPr txBox="1"/>
          <p:nvPr/>
        </p:nvSpPr>
        <p:spPr>
          <a:xfrm>
            <a:off x="2900516" y="6207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https://www.vecteezy.com/vector-art/464863-businessman-kneel-on-floor-with-pointing-finger-to-him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92FF0-1BC3-05FE-80A4-E19F9BED825F}"/>
              </a:ext>
            </a:extLst>
          </p:cNvPr>
          <p:cNvSpPr txBox="1"/>
          <p:nvPr/>
        </p:nvSpPr>
        <p:spPr>
          <a:xfrm>
            <a:off x="3048000" y="3108293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b="0" i="0" dirty="0">
                <a:solidFill>
                  <a:srgbClr val="9FA7AD"/>
                </a:solidFill>
                <a:effectLst/>
                <a:latin typeface="system-ui"/>
              </a:rPr>
              <a:t>Businessman kneel on floor with pointing finger to him Free Vector </a:t>
            </a:r>
            <a:r>
              <a:rPr lang="en-SG" sz="1800" b="0" i="0" u="none" strike="noStrike" baseline="0" dirty="0" err="1">
                <a:solidFill>
                  <a:srgbClr val="6E7B85"/>
                </a:solidFill>
                <a:latin typeface="Inter-Regular"/>
              </a:rPr>
              <a:t>Vecteezy</a:t>
            </a:r>
            <a:r>
              <a:rPr lang="en-SG" sz="1800" b="0" i="0" u="none" strike="noStrike" baseline="0" dirty="0">
                <a:solidFill>
                  <a:srgbClr val="6E7B85"/>
                </a:solidFill>
                <a:latin typeface="Inter-Regular"/>
              </a:rPr>
              <a:t>! </a:t>
            </a:r>
            <a:r>
              <a:rPr lang="en-SG" b="1" i="0" dirty="0" err="1">
                <a:solidFill>
                  <a:srgbClr val="0E2332"/>
                </a:solidFill>
                <a:effectLst/>
                <a:latin typeface="system-ui"/>
              </a:rPr>
              <a:t>Amonrat</a:t>
            </a:r>
            <a:r>
              <a:rPr lang="en-SG" b="1" i="0" dirty="0">
                <a:solidFill>
                  <a:srgbClr val="0E2332"/>
                </a:solidFill>
                <a:effectLst/>
                <a:latin typeface="system-ui"/>
              </a:rPr>
              <a:t> </a:t>
            </a:r>
            <a:r>
              <a:rPr lang="en-SG" b="1" i="0" dirty="0" err="1">
                <a:solidFill>
                  <a:srgbClr val="0E2332"/>
                </a:solidFill>
                <a:effectLst/>
                <a:latin typeface="system-ui"/>
              </a:rPr>
              <a:t>Rungreangfangsai</a:t>
            </a:r>
            <a:endParaRPr lang="en-SG" b="1" i="0" dirty="0">
              <a:solidFill>
                <a:srgbClr val="0E2332"/>
              </a:solidFill>
              <a:effectLst/>
              <a:latin typeface="system-ui"/>
            </a:endParaRPr>
          </a:p>
          <a:p>
            <a:pPr algn="ctr">
              <a:spcBef>
                <a:spcPts val="1200"/>
              </a:spcBef>
            </a:pPr>
            <a:endParaRPr lang="en-US" b="0" i="0" dirty="0">
              <a:solidFill>
                <a:srgbClr val="9FA7AD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900755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01E60-9EAD-5CEF-0D3B-46FCBE3E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45" y="1744834"/>
            <a:ext cx="4549534" cy="3368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241BA4-923A-E8D7-E0A9-1698ABB06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826" y="1744834"/>
            <a:ext cx="4568553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58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29A11F-8FA8-76D9-8C44-C36AE585A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38" y="868882"/>
            <a:ext cx="6885402" cy="512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39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3BFE45A-539F-47A0-57F6-AF395D90583A}"/>
              </a:ext>
            </a:extLst>
          </p:cNvPr>
          <p:cNvGrpSpPr/>
          <p:nvPr/>
        </p:nvGrpSpPr>
        <p:grpSpPr>
          <a:xfrm>
            <a:off x="2383085" y="857760"/>
            <a:ext cx="5852667" cy="5708767"/>
            <a:chOff x="2383085" y="857760"/>
            <a:chExt cx="5852667" cy="57087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C012F9-2192-7588-2E20-34B19C1E6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3085" y="2474232"/>
              <a:ext cx="5852667" cy="409229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E3893B1-811B-5D24-266E-0A38EEB5A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8442" y="857760"/>
              <a:ext cx="5847310" cy="1616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1397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DD1D1-05FC-BD97-7128-8CBBF4EB4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74E319-2394-A6CE-A9E0-DCA9D9C846E6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A120A5-F379-76CC-84C5-16037B5EB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0789C3-43C4-0AC6-072A-F46C9AA8F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9D2E5059-5A9D-8DE4-B01C-2CB0D4D0AC66}"/>
                </a:ext>
              </a:extLst>
            </p:cNvPr>
            <p:cNvSpPr/>
            <p:nvPr/>
          </p:nvSpPr>
          <p:spPr>
            <a:xfrm>
              <a:off x="4114968" y="634181"/>
              <a:ext cx="4375356" cy="2089354"/>
            </a:xfrm>
            <a:prstGeom prst="wedgeEllipseCallout">
              <a:avLst>
                <a:gd name="adj1" fmla="val -70739"/>
                <a:gd name="adj2" fmla="val 3059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992AAF7-A376-12AF-1035-2227F950708D}"/>
                </a:ext>
              </a:extLst>
            </p:cNvPr>
            <p:cNvSpPr txBox="1"/>
            <p:nvPr/>
          </p:nvSpPr>
          <p:spPr>
            <a:xfrm>
              <a:off x="4827637" y="895949"/>
              <a:ext cx="342162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Welcome to the project.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Here is the data dictionary and input template file you can use to send the data.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16A98C-7B9A-111A-EE7A-3CBDD0394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9899" y="2962545"/>
              <a:ext cx="4909405" cy="123518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D66454-2C79-4808-EB15-BF25F3797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9899" y="4647299"/>
              <a:ext cx="4909405" cy="1576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1432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8D4D41C-5DA9-E9F3-0BA3-93B766D4299E}"/>
              </a:ext>
            </a:extLst>
          </p:cNvPr>
          <p:cNvGrpSpPr/>
          <p:nvPr/>
        </p:nvGrpSpPr>
        <p:grpSpPr>
          <a:xfrm>
            <a:off x="818692" y="293098"/>
            <a:ext cx="10554615" cy="6271803"/>
            <a:chOff x="818692" y="293098"/>
            <a:chExt cx="10554615" cy="62718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E24B9-E779-19F1-79D4-DFA5A3B55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692" y="293098"/>
              <a:ext cx="10554615" cy="6271803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FAD1C8C-5C46-ABBC-53E7-4691EAEE6A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0813" y="2094271"/>
              <a:ext cx="5338916" cy="2045110"/>
            </a:xfrm>
            <a:prstGeom prst="straightConnector1">
              <a:avLst/>
            </a:prstGeom>
            <a:ln w="57150">
              <a:solidFill>
                <a:srgbClr val="016D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3294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2831E-B863-5AC2-0441-6486FDA8D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B5B6EF6-A404-149B-9C97-A081A50EF32E}"/>
              </a:ext>
            </a:extLst>
          </p:cNvPr>
          <p:cNvGrpSpPr/>
          <p:nvPr/>
        </p:nvGrpSpPr>
        <p:grpSpPr>
          <a:xfrm>
            <a:off x="818692" y="293098"/>
            <a:ext cx="10554615" cy="6271803"/>
            <a:chOff x="818692" y="293098"/>
            <a:chExt cx="10554615" cy="62718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7C729E-F83B-4539-BC0C-2B2C69C28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692" y="293098"/>
              <a:ext cx="10554615" cy="6271803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1624F1C-EE26-1BBC-AE57-EDC9C13CB1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99303" y="2792361"/>
              <a:ext cx="5250426" cy="2172929"/>
            </a:xfrm>
            <a:prstGeom prst="straightConnector1">
              <a:avLst/>
            </a:prstGeom>
            <a:ln w="57150">
              <a:solidFill>
                <a:srgbClr val="016D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8181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A603E8-80B2-30E7-3AEA-108B0564ED48}"/>
              </a:ext>
            </a:extLst>
          </p:cNvPr>
          <p:cNvGrpSpPr/>
          <p:nvPr/>
        </p:nvGrpSpPr>
        <p:grpSpPr>
          <a:xfrm>
            <a:off x="864930" y="-145648"/>
            <a:ext cx="9195646" cy="6146819"/>
            <a:chOff x="864930" y="-145648"/>
            <a:chExt cx="9195646" cy="614681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37C249-8E11-CF67-58E7-0D565A8E5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53313"/>
            <a:stretch/>
          </p:blipFill>
          <p:spPr>
            <a:xfrm>
              <a:off x="864930" y="3179800"/>
              <a:ext cx="4802003" cy="27468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9F68B-4CE3-AEDD-8936-E01265152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106" y="-145648"/>
              <a:ext cx="9191294" cy="332544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EB5E07-7B64-2976-6EDF-CB2D3B8C0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7591" b="-1"/>
            <a:stretch/>
          </p:blipFill>
          <p:spPr>
            <a:xfrm>
              <a:off x="5666933" y="3179801"/>
              <a:ext cx="4393643" cy="2821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288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1A6D2-9B32-FDA7-6BF6-E398988FB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32863"/>
            <a:ext cx="11326806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89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6283B-2BDC-E5FB-BCA8-045BC1B81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46067D-AF78-7260-69E8-F7AEA2E5689E}"/>
              </a:ext>
            </a:extLst>
          </p:cNvPr>
          <p:cNvGraphicFramePr>
            <a:graphicFrameLocks noGrp="1"/>
          </p:cNvGraphicFramePr>
          <p:nvPr/>
        </p:nvGraphicFramePr>
        <p:xfrm>
          <a:off x="5325035" y="545930"/>
          <a:ext cx="676134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230">
                  <a:extLst>
                    <a:ext uri="{9D8B030D-6E8A-4147-A177-3AD203B41FA5}">
                      <a16:colId xmlns:a16="http://schemas.microsoft.com/office/drawing/2014/main" val="1454190497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2076571614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2997695204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1372786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Patient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smoke_current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smoke_past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32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Current 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3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Past 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65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Non-smoker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38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Have smoking 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3202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48806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859E6E-ECC4-E09C-262E-96B3C6B6DEAF}"/>
              </a:ext>
            </a:extLst>
          </p:cNvPr>
          <p:cNvGraphicFramePr>
            <a:graphicFrameLocks noGrp="1"/>
          </p:cNvGraphicFramePr>
          <p:nvPr/>
        </p:nvGraphicFramePr>
        <p:xfrm>
          <a:off x="1518622" y="3695231"/>
          <a:ext cx="5467833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554">
                  <a:extLst>
                    <a:ext uri="{9D8B030D-6E8A-4147-A177-3AD203B41FA5}">
                      <a16:colId xmlns:a16="http://schemas.microsoft.com/office/drawing/2014/main" val="1454190497"/>
                    </a:ext>
                  </a:extLst>
                </a:gridCol>
                <a:gridCol w="1630279">
                  <a:extLst>
                    <a:ext uri="{9D8B030D-6E8A-4147-A177-3AD203B41FA5}">
                      <a16:colId xmlns:a16="http://schemas.microsoft.com/office/drawing/2014/main" val="2076571614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243371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Patient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Problem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32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Non-smoker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 smoking history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549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Current smoker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Have smoking history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3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Past smoker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65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488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469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0D0240-9362-18DB-44BA-B42900E1F6AD}"/>
              </a:ext>
            </a:extLst>
          </p:cNvPr>
          <p:cNvGraphicFramePr>
            <a:graphicFrameLocks noGrp="1"/>
          </p:cNvGraphicFramePr>
          <p:nvPr/>
        </p:nvGraphicFramePr>
        <p:xfrm>
          <a:off x="1493520" y="479562"/>
          <a:ext cx="7508958" cy="4702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2061">
                  <a:extLst>
                    <a:ext uri="{9D8B030D-6E8A-4147-A177-3AD203B41FA5}">
                      <a16:colId xmlns:a16="http://schemas.microsoft.com/office/drawing/2014/main" val="17134524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261864255"/>
                    </a:ext>
                  </a:extLst>
                </a:gridCol>
                <a:gridCol w="466154">
                  <a:extLst>
                    <a:ext uri="{9D8B030D-6E8A-4147-A177-3AD203B41FA5}">
                      <a16:colId xmlns:a16="http://schemas.microsoft.com/office/drawing/2014/main" val="49874287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074069388"/>
                    </a:ext>
                  </a:extLst>
                </a:gridCol>
                <a:gridCol w="1108387">
                  <a:extLst>
                    <a:ext uri="{9D8B030D-6E8A-4147-A177-3AD203B41FA5}">
                      <a16:colId xmlns:a16="http://schemas.microsoft.com/office/drawing/2014/main" val="337289876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00707748"/>
                    </a:ext>
                  </a:extLst>
                </a:gridCol>
                <a:gridCol w="503812">
                  <a:extLst>
                    <a:ext uri="{9D8B030D-6E8A-4147-A177-3AD203B41FA5}">
                      <a16:colId xmlns:a16="http://schemas.microsoft.com/office/drawing/2014/main" val="148269272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759191869"/>
                    </a:ext>
                  </a:extLst>
                </a:gridCol>
                <a:gridCol w="947318">
                  <a:extLst>
                    <a:ext uri="{9D8B030D-6E8A-4147-A177-3AD203B41FA5}">
                      <a16:colId xmlns:a16="http://schemas.microsoft.com/office/drawing/2014/main" val="3320341393"/>
                    </a:ext>
                  </a:extLst>
                </a:gridCol>
                <a:gridCol w="923226">
                  <a:extLst>
                    <a:ext uri="{9D8B030D-6E8A-4147-A177-3AD203B41FA5}">
                      <a16:colId xmlns:a16="http://schemas.microsoft.com/office/drawing/2014/main" val="311132739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8211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Age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0266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Sex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71031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Hypertension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1956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Dyslipidemia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6519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Family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Hx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CAD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3508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Diabetes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61593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Smoke Current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2888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Smoke Past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2053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Have Chest Pain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Height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HDL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Triglyceride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1611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</a:t>
                      </a: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</a:t>
                      </a: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Variables</a:t>
                      </a:r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Chest Pain Character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Dyspnea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BMI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Weight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Total Cholesterol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LDL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00080"/>
                  </a:ext>
                </a:extLst>
              </a:tr>
              <a:tr h="252000"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 A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A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7D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506904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l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 B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18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 B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C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5328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 C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D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745779"/>
                  </a:ext>
                </a:extLst>
              </a:tr>
              <a:tr h="252000">
                <a:tc rowSpan="2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 D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E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818616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 F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51532"/>
                  </a:ext>
                </a:extLst>
              </a:tr>
              <a:tr h="252000">
                <a:tc gridSpan="4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58452" marR="58452" marT="0" marB="0" anchor="ctr">
                    <a:solidFill>
                      <a:srgbClr val="6600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82384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20F1F1-3A00-7C1E-92A0-5A331DE5618F}"/>
              </a:ext>
            </a:extLst>
          </p:cNvPr>
          <p:cNvGraphicFramePr>
            <a:graphicFrameLocks noGrp="1"/>
          </p:cNvGraphicFramePr>
          <p:nvPr/>
        </p:nvGraphicFramePr>
        <p:xfrm>
          <a:off x="9399872" y="3086599"/>
          <a:ext cx="213437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200">
                  <a:extLst>
                    <a:ext uri="{9D8B030D-6E8A-4147-A177-3AD203B41FA5}">
                      <a16:colId xmlns:a16="http://schemas.microsoft.com/office/drawing/2014/main" val="333396453"/>
                    </a:ext>
                  </a:extLst>
                </a:gridCol>
                <a:gridCol w="1569170">
                  <a:extLst>
                    <a:ext uri="{9D8B030D-6E8A-4147-A177-3AD203B41FA5}">
                      <a16:colId xmlns:a16="http://schemas.microsoft.com/office/drawing/2014/main" val="7221974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 Legend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8283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1076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available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6746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Pending arrival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26111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18B36B-6FEC-786E-5308-8FC0EABA374E}"/>
              </a:ext>
            </a:extLst>
          </p:cNvPr>
          <p:cNvGraphicFramePr>
            <a:graphicFrameLocks noGrp="1"/>
          </p:cNvGraphicFramePr>
          <p:nvPr/>
        </p:nvGraphicFramePr>
        <p:xfrm>
          <a:off x="9399872" y="479562"/>
          <a:ext cx="213279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628">
                  <a:extLst>
                    <a:ext uri="{9D8B030D-6E8A-4147-A177-3AD203B41FA5}">
                      <a16:colId xmlns:a16="http://schemas.microsoft.com/office/drawing/2014/main" val="333396453"/>
                    </a:ext>
                  </a:extLst>
                </a:gridCol>
                <a:gridCol w="1569170">
                  <a:extLst>
                    <a:ext uri="{9D8B030D-6E8A-4147-A177-3AD203B41FA5}">
                      <a16:colId xmlns:a16="http://schemas.microsoft.com/office/drawing/2014/main" val="7221974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Colour Legend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8283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1076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6746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Comorbidity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2611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Smoking history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9422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Symptoms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79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Obesity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35512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Blood lipid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011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381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3F18A4-EFE0-FCAB-9C0E-C0C12DC34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2" t="3952" r="12171" b="22626"/>
          <a:stretch/>
        </p:blipFill>
        <p:spPr>
          <a:xfrm>
            <a:off x="1493471" y="807636"/>
            <a:ext cx="4312969" cy="1453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9CE28F-097F-D406-4C47-26FB9A0B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544" y="289391"/>
            <a:ext cx="4798436" cy="2490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42B384-AA85-D951-49BC-8E34F0BD1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9" y="3123992"/>
            <a:ext cx="5315761" cy="3153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D4887C-3467-A566-2B23-1B79C7E3C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664" y="3690709"/>
            <a:ext cx="4899564" cy="23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27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FE7D1D-1043-5467-DA5F-15BBD177A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5163" r="6128" b="5802"/>
          <a:stretch>
            <a:fillRect/>
          </a:stretch>
        </p:blipFill>
        <p:spPr>
          <a:xfrm>
            <a:off x="2625212" y="0"/>
            <a:ext cx="6096001" cy="6106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DECC2-564C-D2EB-8EB9-5A72030AE081}"/>
              </a:ext>
            </a:extLst>
          </p:cNvPr>
          <p:cNvSpPr txBox="1"/>
          <p:nvPr/>
        </p:nvSpPr>
        <p:spPr>
          <a:xfrm>
            <a:off x="348455" y="5988161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</p:spTree>
    <p:extLst>
      <p:ext uri="{BB962C8B-B14F-4D97-AF65-F5344CB8AC3E}">
        <p14:creationId xmlns:p14="http://schemas.microsoft.com/office/powerpoint/2010/main" val="2231960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1C62B-9F76-855E-33A5-E2221C02E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90F8A2-2858-02E1-06A4-8CBC212BC704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3D5B5DC-8A27-C312-32F0-14318D8D6A7D}"/>
              </a:ext>
            </a:extLst>
          </p:cNvPr>
          <p:cNvGrpSpPr/>
          <p:nvPr/>
        </p:nvGrpSpPr>
        <p:grpSpPr>
          <a:xfrm>
            <a:off x="249652" y="273973"/>
            <a:ext cx="10849761" cy="5586049"/>
            <a:chOff x="249652" y="273973"/>
            <a:chExt cx="10849761" cy="558604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D18F8ED-81DF-DADF-AE6C-6EA2A0953428}"/>
                </a:ext>
              </a:extLst>
            </p:cNvPr>
            <p:cNvGrpSpPr/>
            <p:nvPr/>
          </p:nvGrpSpPr>
          <p:grpSpPr>
            <a:xfrm>
              <a:off x="249652" y="273973"/>
              <a:ext cx="10849761" cy="5586049"/>
              <a:chOff x="249652" y="273973"/>
              <a:chExt cx="10849761" cy="558604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E777452-1DAD-AB43-45E8-6D593566C3BC}"/>
                  </a:ext>
                </a:extLst>
              </p:cNvPr>
              <p:cNvGrpSpPr/>
              <p:nvPr/>
            </p:nvGrpSpPr>
            <p:grpSpPr>
              <a:xfrm>
                <a:off x="249652" y="1093839"/>
                <a:ext cx="3228975" cy="3236411"/>
                <a:chOff x="348455" y="533400"/>
                <a:chExt cx="3228975" cy="3236411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9CC21DE7-4B93-3125-F444-BED114D3EA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455" y="533400"/>
                  <a:ext cx="3228975" cy="2895600"/>
                </a:xfrm>
                <a:prstGeom prst="rect">
                  <a:avLst/>
                </a:prstGeom>
              </p:spPr>
            </p:pic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040701B-5E14-AF40-FA46-D68DD2EF87B0}"/>
                    </a:ext>
                  </a:extLst>
                </p:cNvPr>
                <p:cNvSpPr txBox="1"/>
                <p:nvPr/>
              </p:nvSpPr>
              <p:spPr>
                <a:xfrm>
                  <a:off x="943900" y="3369701"/>
                  <a:ext cx="148467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Raw Data 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396A67B-7FD6-C73C-8BC2-151FB2FD7339}"/>
                  </a:ext>
                </a:extLst>
              </p:cNvPr>
              <p:cNvGrpSpPr/>
              <p:nvPr/>
            </p:nvGrpSpPr>
            <p:grpSpPr>
              <a:xfrm>
                <a:off x="8213338" y="1093839"/>
                <a:ext cx="2886075" cy="3217054"/>
                <a:chOff x="8734450" y="542925"/>
                <a:chExt cx="2886075" cy="3217054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F068CEDC-3665-3C1E-B7AE-F89B4F3C38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34450" y="542925"/>
                  <a:ext cx="2886075" cy="2895600"/>
                </a:xfrm>
                <a:prstGeom prst="rect">
                  <a:avLst/>
                </a:prstGeom>
              </p:spPr>
            </p:pic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A85E52E-6B1B-973F-1649-A4FD6AE0AFA8}"/>
                    </a:ext>
                  </a:extLst>
                </p:cNvPr>
                <p:cNvSpPr txBox="1"/>
                <p:nvPr/>
              </p:nvSpPr>
              <p:spPr>
                <a:xfrm>
                  <a:off x="8976594" y="3359869"/>
                  <a:ext cx="22860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Harmonised</a:t>
                  </a:r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Data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842AA6C-C839-303C-2E93-AD3F5A033E3C}"/>
                  </a:ext>
                </a:extLst>
              </p:cNvPr>
              <p:cNvGrpSpPr/>
              <p:nvPr/>
            </p:nvGrpSpPr>
            <p:grpSpPr>
              <a:xfrm>
                <a:off x="4342965" y="1093839"/>
                <a:ext cx="2876550" cy="3256075"/>
                <a:chOff x="4717665" y="533400"/>
                <a:chExt cx="2876550" cy="3256075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52EDF2DF-B804-785F-E0FA-EA14CF9939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17665" y="533400"/>
                  <a:ext cx="2876550" cy="2905125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F469892-ED4D-BC8B-5C96-92DC65E44AA9}"/>
                    </a:ext>
                  </a:extLst>
                </p:cNvPr>
                <p:cNvSpPr txBox="1"/>
                <p:nvPr/>
              </p:nvSpPr>
              <p:spPr>
                <a:xfrm>
                  <a:off x="5169977" y="3389365"/>
                  <a:ext cx="185980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Cleaned Data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12" name="Arrow: Curved Down 11">
                <a:extLst>
                  <a:ext uri="{FF2B5EF4-FFF2-40B4-BE49-F238E27FC236}">
                    <a16:creationId xmlns:a16="http://schemas.microsoft.com/office/drawing/2014/main" id="{E4A49576-C9FA-56F0-27EE-92142446206B}"/>
                  </a:ext>
                </a:extLst>
              </p:cNvPr>
              <p:cNvSpPr/>
              <p:nvPr/>
            </p:nvSpPr>
            <p:spPr>
              <a:xfrm>
                <a:off x="1829990" y="278227"/>
                <a:ext cx="3961210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Arrow: Curved Down 13">
                <a:extLst>
                  <a:ext uri="{FF2B5EF4-FFF2-40B4-BE49-F238E27FC236}">
                    <a16:creationId xmlns:a16="http://schemas.microsoft.com/office/drawing/2014/main" id="{415792C1-1586-A88C-DB53-A8AAE09B54D1}"/>
                  </a:ext>
                </a:extLst>
              </p:cNvPr>
              <p:cNvSpPr/>
              <p:nvPr/>
            </p:nvSpPr>
            <p:spPr>
              <a:xfrm>
                <a:off x="5791200" y="273973"/>
                <a:ext cx="3961210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Arrow: Curved Down 14">
                <a:extLst>
                  <a:ext uri="{FF2B5EF4-FFF2-40B4-BE49-F238E27FC236}">
                    <a16:creationId xmlns:a16="http://schemas.microsoft.com/office/drawing/2014/main" id="{4B29E3F1-8798-DD73-9349-054BAE05FDDC}"/>
                  </a:ext>
                </a:extLst>
              </p:cNvPr>
              <p:cNvSpPr/>
              <p:nvPr/>
            </p:nvSpPr>
            <p:spPr>
              <a:xfrm rot="10800000">
                <a:off x="1258528" y="4308690"/>
                <a:ext cx="4532671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Arrow: Curved Down 15">
                <a:extLst>
                  <a:ext uri="{FF2B5EF4-FFF2-40B4-BE49-F238E27FC236}">
                    <a16:creationId xmlns:a16="http://schemas.microsoft.com/office/drawing/2014/main" id="{03F56151-04EA-483C-0B55-B498887F43BA}"/>
                  </a:ext>
                </a:extLst>
              </p:cNvPr>
              <p:cNvSpPr/>
              <p:nvPr/>
            </p:nvSpPr>
            <p:spPr>
              <a:xfrm rot="10800000">
                <a:off x="1248694" y="4299165"/>
                <a:ext cx="8416411" cy="1560857"/>
              </a:xfrm>
              <a:prstGeom prst="curvedDownArrow">
                <a:avLst>
                  <a:gd name="adj1" fmla="val 15460"/>
                  <a:gd name="adj2" fmla="val 32548"/>
                  <a:gd name="adj3" fmla="val 16881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C584C4-A987-71CD-FFEE-CB1D9821C849}"/>
                  </a:ext>
                </a:extLst>
              </p:cNvPr>
              <p:cNvSpPr txBox="1"/>
              <p:nvPr/>
            </p:nvSpPr>
            <p:spPr>
              <a:xfrm>
                <a:off x="2367338" y="4676133"/>
                <a:ext cx="25705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Verify/Update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7C66F8-EF50-D46D-ABB8-EDC3EB6B43E2}"/>
                  </a:ext>
                </a:extLst>
              </p:cNvPr>
              <p:cNvSpPr txBox="1"/>
              <p:nvPr/>
            </p:nvSpPr>
            <p:spPr>
              <a:xfrm>
                <a:off x="6759082" y="441799"/>
                <a:ext cx="20254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689A50-6641-C63B-B6DD-7FBD97A03D62}"/>
                </a:ext>
              </a:extLst>
            </p:cNvPr>
            <p:cNvSpPr txBox="1"/>
            <p:nvPr/>
          </p:nvSpPr>
          <p:spPr>
            <a:xfrm>
              <a:off x="4342965" y="5364034"/>
              <a:ext cx="2570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5F85B6-5E7D-ABAE-8A5B-50E38505D3C2}"/>
                </a:ext>
              </a:extLst>
            </p:cNvPr>
            <p:cNvSpPr txBox="1"/>
            <p:nvPr/>
          </p:nvSpPr>
          <p:spPr>
            <a:xfrm>
              <a:off x="2632316" y="355195"/>
              <a:ext cx="20254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for </a:t>
              </a:r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harmonisation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570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0013D-EA64-88DA-8B56-10943836C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C8B17E-BBCC-CF4F-4442-E212AEABB982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5E32A-6F4C-95DF-8DDB-C429F703B52B}"/>
              </a:ext>
            </a:extLst>
          </p:cNvPr>
          <p:cNvGrpSpPr/>
          <p:nvPr/>
        </p:nvGrpSpPr>
        <p:grpSpPr>
          <a:xfrm>
            <a:off x="249652" y="273973"/>
            <a:ext cx="10849761" cy="5586049"/>
            <a:chOff x="249652" y="273973"/>
            <a:chExt cx="10849761" cy="558604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3A5BE6D-6EB2-826F-49E0-3B8C76134C15}"/>
                </a:ext>
              </a:extLst>
            </p:cNvPr>
            <p:cNvGrpSpPr/>
            <p:nvPr/>
          </p:nvGrpSpPr>
          <p:grpSpPr>
            <a:xfrm>
              <a:off x="249652" y="273973"/>
              <a:ext cx="10849761" cy="5586049"/>
              <a:chOff x="249652" y="273973"/>
              <a:chExt cx="10849761" cy="558604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6D1412C-67AC-7E38-1F73-609D2F468D04}"/>
                  </a:ext>
                </a:extLst>
              </p:cNvPr>
              <p:cNvGrpSpPr/>
              <p:nvPr/>
            </p:nvGrpSpPr>
            <p:grpSpPr>
              <a:xfrm>
                <a:off x="249652" y="273973"/>
                <a:ext cx="10849761" cy="5586049"/>
                <a:chOff x="249652" y="273973"/>
                <a:chExt cx="10849761" cy="558604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C02A611B-4B0C-619B-6D62-B6B964202476}"/>
                    </a:ext>
                  </a:extLst>
                </p:cNvPr>
                <p:cNvGrpSpPr/>
                <p:nvPr/>
              </p:nvGrpSpPr>
              <p:grpSpPr>
                <a:xfrm>
                  <a:off x="249652" y="1093839"/>
                  <a:ext cx="3228975" cy="3236411"/>
                  <a:chOff x="348455" y="533400"/>
                  <a:chExt cx="3228975" cy="3236411"/>
                </a:xfrm>
              </p:grpSpPr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0D417CE2-9074-603F-80A8-BA709AE2DD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8455" y="533400"/>
                    <a:ext cx="3228975" cy="2895600"/>
                  </a:xfrm>
                  <a:prstGeom prst="rect">
                    <a:avLst/>
                  </a:prstGeom>
                </p:spPr>
              </p:pic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6AA766A2-F37C-331C-AFAE-86B23EF239C8}"/>
                      </a:ext>
                    </a:extLst>
                  </p:cNvPr>
                  <p:cNvSpPr txBox="1"/>
                  <p:nvPr/>
                </p:nvSpPr>
                <p:spPr>
                  <a:xfrm>
                    <a:off x="943900" y="3369701"/>
                    <a:ext cx="1484671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Raw Data 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56E5265-D007-3B53-4FBE-38550E542AE9}"/>
                    </a:ext>
                  </a:extLst>
                </p:cNvPr>
                <p:cNvGrpSpPr/>
                <p:nvPr/>
              </p:nvGrpSpPr>
              <p:grpSpPr>
                <a:xfrm>
                  <a:off x="8213338" y="1093839"/>
                  <a:ext cx="2886075" cy="3217054"/>
                  <a:chOff x="8734450" y="542925"/>
                  <a:chExt cx="2886075" cy="3217054"/>
                </a:xfrm>
              </p:grpSpPr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23DA6E38-2E0F-345E-B56B-7BB2D4D9D0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34450" y="542925"/>
                    <a:ext cx="2886075" cy="2895600"/>
                  </a:xfrm>
                  <a:prstGeom prst="rect">
                    <a:avLst/>
                  </a:prstGeom>
                </p:spPr>
              </p:pic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0C39712B-948B-BC3B-A533-12B35FD85AAC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594" y="3359869"/>
                    <a:ext cx="228600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 err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Harmonised</a:t>
                    </a:r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 Data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0C683A89-8D33-6F11-EB2F-5BB4C263E348}"/>
                    </a:ext>
                  </a:extLst>
                </p:cNvPr>
                <p:cNvGrpSpPr/>
                <p:nvPr/>
              </p:nvGrpSpPr>
              <p:grpSpPr>
                <a:xfrm>
                  <a:off x="4342965" y="1093839"/>
                  <a:ext cx="2876550" cy="3256075"/>
                  <a:chOff x="4717665" y="533400"/>
                  <a:chExt cx="2876550" cy="3256075"/>
                </a:xfrm>
              </p:grpSpPr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4FB97D56-9ED4-406F-DCBA-D0B221C262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17665" y="533400"/>
                    <a:ext cx="2876550" cy="2905125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24F43A17-D891-292F-E8C3-E695421166E1}"/>
                      </a:ext>
                    </a:extLst>
                  </p:cNvPr>
                  <p:cNvSpPr txBox="1"/>
                  <p:nvPr/>
                </p:nvSpPr>
                <p:spPr>
                  <a:xfrm>
                    <a:off x="5169977" y="3389365"/>
                    <a:ext cx="185980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Cleaned Data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sp>
              <p:nvSpPr>
                <p:cNvPr id="12" name="Arrow: Curved Down 11">
                  <a:extLst>
                    <a:ext uri="{FF2B5EF4-FFF2-40B4-BE49-F238E27FC236}">
                      <a16:creationId xmlns:a16="http://schemas.microsoft.com/office/drawing/2014/main" id="{BCF5F42F-8854-B631-2108-288BF756A691}"/>
                    </a:ext>
                  </a:extLst>
                </p:cNvPr>
                <p:cNvSpPr/>
                <p:nvPr/>
              </p:nvSpPr>
              <p:spPr>
                <a:xfrm>
                  <a:off x="1829990" y="278227"/>
                  <a:ext cx="3961210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Arrow: Curved Down 13">
                  <a:extLst>
                    <a:ext uri="{FF2B5EF4-FFF2-40B4-BE49-F238E27FC236}">
                      <a16:creationId xmlns:a16="http://schemas.microsoft.com/office/drawing/2014/main" id="{37C730AF-C98E-AD00-5714-F0F67FB7907A}"/>
                    </a:ext>
                  </a:extLst>
                </p:cNvPr>
                <p:cNvSpPr/>
                <p:nvPr/>
              </p:nvSpPr>
              <p:spPr>
                <a:xfrm>
                  <a:off x="5791200" y="273973"/>
                  <a:ext cx="3961210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Arrow: Curved Down 14">
                  <a:extLst>
                    <a:ext uri="{FF2B5EF4-FFF2-40B4-BE49-F238E27FC236}">
                      <a16:creationId xmlns:a16="http://schemas.microsoft.com/office/drawing/2014/main" id="{BDB85115-4A81-BE45-4638-B5431A9F07DF}"/>
                    </a:ext>
                  </a:extLst>
                </p:cNvPr>
                <p:cNvSpPr/>
                <p:nvPr/>
              </p:nvSpPr>
              <p:spPr>
                <a:xfrm rot="10800000">
                  <a:off x="1258528" y="4308690"/>
                  <a:ext cx="4532671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Arrow: Curved Down 15">
                  <a:extLst>
                    <a:ext uri="{FF2B5EF4-FFF2-40B4-BE49-F238E27FC236}">
                      <a16:creationId xmlns:a16="http://schemas.microsoft.com/office/drawing/2014/main" id="{E52C9880-1DC2-A2BA-2285-8B7D40F3DD02}"/>
                    </a:ext>
                  </a:extLst>
                </p:cNvPr>
                <p:cNvSpPr/>
                <p:nvPr/>
              </p:nvSpPr>
              <p:spPr>
                <a:xfrm rot="10800000">
                  <a:off x="1248694" y="4299165"/>
                  <a:ext cx="8416411" cy="1560857"/>
                </a:xfrm>
                <a:prstGeom prst="curvedDownArrow">
                  <a:avLst>
                    <a:gd name="adj1" fmla="val 15460"/>
                    <a:gd name="adj2" fmla="val 32548"/>
                    <a:gd name="adj3" fmla="val 16881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C8321F-EA2A-7896-837B-61167C3A00B4}"/>
                    </a:ext>
                  </a:extLst>
                </p:cNvPr>
                <p:cNvSpPr txBox="1"/>
                <p:nvPr/>
              </p:nvSpPr>
              <p:spPr>
                <a:xfrm>
                  <a:off x="2367338" y="4676133"/>
                  <a:ext cx="257053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Verify/Update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57E9954-F654-1E17-83FC-FE524459125F}"/>
                    </a:ext>
                  </a:extLst>
                </p:cNvPr>
                <p:cNvSpPr txBox="1"/>
                <p:nvPr/>
              </p:nvSpPr>
              <p:spPr>
                <a:xfrm>
                  <a:off x="6759082" y="441799"/>
                  <a:ext cx="20254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Harmonise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32D70B2-5465-9412-15D1-38E2930F144E}"/>
                  </a:ext>
                </a:extLst>
              </p:cNvPr>
              <p:cNvSpPr txBox="1"/>
              <p:nvPr/>
            </p:nvSpPr>
            <p:spPr>
              <a:xfrm>
                <a:off x="4342965" y="5364034"/>
                <a:ext cx="25705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Verify/Update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FF9ACD-1105-334C-1216-E9F10AB8267B}"/>
                  </a:ext>
                </a:extLst>
              </p:cNvPr>
              <p:cNvSpPr txBox="1"/>
              <p:nvPr/>
            </p:nvSpPr>
            <p:spPr>
              <a:xfrm>
                <a:off x="2632316" y="355195"/>
                <a:ext cx="20254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 for </a:t>
                </a:r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harmonisation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D8B5414-B07B-F12C-6F32-AB8FC5C0C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190" y="1179316"/>
              <a:ext cx="2823231" cy="2648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6616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70B9C-DDF2-8706-613B-B4098F48A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683481-3603-9C19-A4D2-4A40653228EE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508457-4D7C-F3DB-973F-79BDE6832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2BE1546-A324-FFA9-73B4-AEAA27A58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2D49F85F-2454-5E35-3879-E74AD7462298}"/>
                </a:ext>
              </a:extLst>
            </p:cNvPr>
            <p:cNvSpPr/>
            <p:nvPr/>
          </p:nvSpPr>
          <p:spPr>
            <a:xfrm>
              <a:off x="3962399" y="383459"/>
              <a:ext cx="4527925" cy="3441290"/>
            </a:xfrm>
            <a:prstGeom prst="wedgeEllipseCallout">
              <a:avLst>
                <a:gd name="adj1" fmla="val 72422"/>
                <a:gd name="adj2" fmla="val -9674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AEF908-F38A-4E09-A148-3905B5F26938}"/>
                </a:ext>
              </a:extLst>
            </p:cNvPr>
            <p:cNvSpPr txBox="1"/>
            <p:nvPr/>
          </p:nvSpPr>
          <p:spPr>
            <a:xfrm>
              <a:off x="4680154" y="873573"/>
              <a:ext cx="353961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Received with thanks.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 don’t have an analyst to do the mapping.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 can do it ourselves but our workload allow us to work on one data field per day…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11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786A4-B8E5-4781-9D2A-38EC93A9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1D969FD-FA7D-7342-02CF-7193703D4729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D8E058F-969F-513E-BE8A-02E877B95426}"/>
                </a:ext>
              </a:extLst>
            </p:cNvPr>
            <p:cNvGrpSpPr/>
            <p:nvPr/>
          </p:nvGrpSpPr>
          <p:grpSpPr>
            <a:xfrm>
              <a:off x="-786602" y="149183"/>
              <a:ext cx="12211686" cy="6708816"/>
              <a:chOff x="-786602" y="149183"/>
              <a:chExt cx="12211686" cy="670881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62866-CB92-7163-8177-8EA77FFF2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678" y="149183"/>
                <a:ext cx="2369406" cy="637547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159F49B-9C36-5723-6121-3217BDF937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86602" y="149183"/>
                <a:ext cx="5872568" cy="6708816"/>
              </a:xfrm>
              <a:prstGeom prst="rect">
                <a:avLst/>
              </a:prstGeom>
            </p:spPr>
          </p:pic>
          <p:sp>
            <p:nvSpPr>
              <p:cNvPr id="2" name="Speech Bubble: Oval 1">
                <a:extLst>
                  <a:ext uri="{FF2B5EF4-FFF2-40B4-BE49-F238E27FC236}">
                    <a16:creationId xmlns:a16="http://schemas.microsoft.com/office/drawing/2014/main" id="{6292BEB4-50C3-7E8C-2CA1-7E1077BE11CA}"/>
                  </a:ext>
                </a:extLst>
              </p:cNvPr>
              <p:cNvSpPr/>
              <p:nvPr/>
            </p:nvSpPr>
            <p:spPr>
              <a:xfrm>
                <a:off x="3962399" y="383460"/>
                <a:ext cx="4527925" cy="2355762"/>
              </a:xfrm>
              <a:prstGeom prst="wedgeEllipseCallout">
                <a:avLst>
                  <a:gd name="adj1" fmla="val 79804"/>
                  <a:gd name="adj2" fmla="val 7569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5E4C72-9819-9516-27FE-77E20A25B760}"/>
                  </a:ext>
                </a:extLst>
              </p:cNvPr>
              <p:cNvSpPr txBox="1"/>
              <p:nvPr/>
            </p:nvSpPr>
            <p:spPr>
              <a:xfrm>
                <a:off x="4384026" y="878700"/>
                <a:ext cx="38357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Thank you for the harmonised data.</a:t>
                </a:r>
              </a:p>
              <a:p>
                <a:endPara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r>
                  <a:rPr lang="en-SG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Could we also have the corrected “raw” version of the data as well ?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2FA757-41FF-EBC4-5F0D-F19069C5874E}"/>
                </a:ext>
              </a:extLst>
            </p:cNvPr>
            <p:cNvGrpSpPr/>
            <p:nvPr/>
          </p:nvGrpSpPr>
          <p:grpSpPr>
            <a:xfrm>
              <a:off x="4948171" y="3680502"/>
              <a:ext cx="2707451" cy="2617286"/>
              <a:chOff x="8734450" y="542925"/>
              <a:chExt cx="2886075" cy="321705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FF8359B-FE9D-3AE6-A702-4A86F8254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A801A4-F8CD-873F-AEF3-658BFC73AE95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7329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BA997-3EE0-AA13-DA39-A70B74E4E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F6CAA71-D7F3-28F5-EBAE-1B8BC7108346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F25EB73-0221-8160-9DF8-0A47A78F017F}"/>
                </a:ext>
              </a:extLst>
            </p:cNvPr>
            <p:cNvGrpSpPr/>
            <p:nvPr/>
          </p:nvGrpSpPr>
          <p:grpSpPr>
            <a:xfrm>
              <a:off x="-786602" y="149183"/>
              <a:ext cx="12211686" cy="6708816"/>
              <a:chOff x="-786602" y="149183"/>
              <a:chExt cx="12211686" cy="670881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03A510B-5548-BA93-D4C8-D0C5BDF04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678" y="149183"/>
                <a:ext cx="2369406" cy="637547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A85C04E-1D59-3EB7-9AE6-FF812E26D0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86602" y="149183"/>
                <a:ext cx="5872568" cy="6708816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9146D-8903-A22E-826E-550AAC4E188B}"/>
                </a:ext>
              </a:extLst>
            </p:cNvPr>
            <p:cNvGrpSpPr/>
            <p:nvPr/>
          </p:nvGrpSpPr>
          <p:grpSpPr>
            <a:xfrm>
              <a:off x="6348227" y="3671926"/>
              <a:ext cx="2707451" cy="2617286"/>
              <a:chOff x="8734450" y="542925"/>
              <a:chExt cx="2886075" cy="321705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1598544-151C-7D59-0F0E-F7524D00B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02F5FD-38CE-7529-6D9F-0C900C45C5A8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2834DD7-DBE3-DD8A-4388-5008276A91DE}"/>
                </a:ext>
              </a:extLst>
            </p:cNvPr>
            <p:cNvGrpSpPr/>
            <p:nvPr/>
          </p:nvGrpSpPr>
          <p:grpSpPr>
            <a:xfrm>
              <a:off x="3945415" y="3671926"/>
              <a:ext cx="2707451" cy="2604247"/>
              <a:chOff x="4717665" y="533400"/>
              <a:chExt cx="2876550" cy="32560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1103716-E750-2277-4503-FD2E56FCE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7665" y="533400"/>
                <a:ext cx="2876550" cy="290512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46E823-00EB-E963-12FD-8F97D66F56F9}"/>
                  </a:ext>
                </a:extLst>
              </p:cNvPr>
              <p:cNvSpPr txBox="1"/>
              <p:nvPr/>
            </p:nvSpPr>
            <p:spPr>
              <a:xfrm>
                <a:off x="5169977" y="3389365"/>
                <a:ext cx="18598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Cleaned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2" name="Speech Bubble: Oval 11">
              <a:extLst>
                <a:ext uri="{FF2B5EF4-FFF2-40B4-BE49-F238E27FC236}">
                  <a16:creationId xmlns:a16="http://schemas.microsoft.com/office/drawing/2014/main" id="{09DEAAFC-0A1E-3375-2401-65CD7D104A6E}"/>
                </a:ext>
              </a:extLst>
            </p:cNvPr>
            <p:cNvSpPr/>
            <p:nvPr/>
          </p:nvSpPr>
          <p:spPr>
            <a:xfrm>
              <a:off x="4046142" y="1014885"/>
              <a:ext cx="4375356" cy="1607574"/>
            </a:xfrm>
            <a:prstGeom prst="wedgeEllipseCallout">
              <a:avLst>
                <a:gd name="adj1" fmla="val -70739"/>
                <a:gd name="adj2" fmla="val 3059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38E4BF-F018-0093-8D4E-3AD61FD4FF87}"/>
                </a:ext>
              </a:extLst>
            </p:cNvPr>
            <p:cNvSpPr txBox="1"/>
            <p:nvPr/>
          </p:nvSpPr>
          <p:spPr>
            <a:xfrm>
              <a:off x="4444792" y="1456178"/>
              <a:ext cx="37848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Here is the corrected “raw” version of the data.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240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D70EE-B524-08D1-63D9-3D51CB304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9833AF-2B15-6377-A846-64F425ABF3F5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C229886-623F-A1E2-90D4-69205DF84055}"/>
              </a:ext>
            </a:extLst>
          </p:cNvPr>
          <p:cNvGrpSpPr/>
          <p:nvPr/>
        </p:nvGrpSpPr>
        <p:grpSpPr>
          <a:xfrm>
            <a:off x="249652" y="273973"/>
            <a:ext cx="10849761" cy="5586048"/>
            <a:chOff x="249652" y="273973"/>
            <a:chExt cx="10849761" cy="558604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00A8661-5394-9733-0A51-4B9C787A9A15}"/>
                </a:ext>
              </a:extLst>
            </p:cNvPr>
            <p:cNvGrpSpPr/>
            <p:nvPr/>
          </p:nvGrpSpPr>
          <p:grpSpPr>
            <a:xfrm>
              <a:off x="249652" y="1093839"/>
              <a:ext cx="3228975" cy="3236411"/>
              <a:chOff x="348455" y="533400"/>
              <a:chExt cx="3228975" cy="323641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C0118D7-70BB-D173-5305-664BE9A7F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455" y="533400"/>
                <a:ext cx="3228975" cy="2895600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029FA7-43E9-8651-E322-705D1610A04D}"/>
                  </a:ext>
                </a:extLst>
              </p:cNvPr>
              <p:cNvSpPr txBox="1"/>
              <p:nvPr/>
            </p:nvSpPr>
            <p:spPr>
              <a:xfrm>
                <a:off x="943900" y="3369701"/>
                <a:ext cx="14846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Raw Data 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3A0964-C87B-D2F4-3FB4-5C1F40ABD395}"/>
                </a:ext>
              </a:extLst>
            </p:cNvPr>
            <p:cNvGrpSpPr/>
            <p:nvPr/>
          </p:nvGrpSpPr>
          <p:grpSpPr>
            <a:xfrm>
              <a:off x="8213338" y="1093839"/>
              <a:ext cx="2886075" cy="3217054"/>
              <a:chOff x="8734450" y="542925"/>
              <a:chExt cx="2886075" cy="321705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66AEDAC-391C-3D29-EBB0-B499B0CDE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9B532D-6D70-BBBE-F6C1-E4AA6C575BF8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405CA2D-C047-26D7-4832-208B16053F16}"/>
                </a:ext>
              </a:extLst>
            </p:cNvPr>
            <p:cNvGrpSpPr/>
            <p:nvPr/>
          </p:nvGrpSpPr>
          <p:grpSpPr>
            <a:xfrm>
              <a:off x="4342965" y="1093839"/>
              <a:ext cx="2876550" cy="3256075"/>
              <a:chOff x="4717665" y="533400"/>
              <a:chExt cx="2876550" cy="325607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B1DF1DD-8F28-4C90-2BD0-D1A8C4D845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7665" y="533400"/>
                <a:ext cx="2876550" cy="2905125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61989A-F798-513D-1587-7EA091FDE42C}"/>
                  </a:ext>
                </a:extLst>
              </p:cNvPr>
              <p:cNvSpPr txBox="1"/>
              <p:nvPr/>
            </p:nvSpPr>
            <p:spPr>
              <a:xfrm>
                <a:off x="5169977" y="3389365"/>
                <a:ext cx="18598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Cleaned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2" name="Arrow: Curved Down 11">
              <a:extLst>
                <a:ext uri="{FF2B5EF4-FFF2-40B4-BE49-F238E27FC236}">
                  <a16:creationId xmlns:a16="http://schemas.microsoft.com/office/drawing/2014/main" id="{81C758E7-7BAA-A5FD-753D-B7DB1296B962}"/>
                </a:ext>
              </a:extLst>
            </p:cNvPr>
            <p:cNvSpPr/>
            <p:nvPr/>
          </p:nvSpPr>
          <p:spPr>
            <a:xfrm>
              <a:off x="1829990" y="278227"/>
              <a:ext cx="3961210" cy="870331"/>
            </a:xfrm>
            <a:prstGeom prst="curvedDownArrow">
              <a:avLst>
                <a:gd name="adj1" fmla="val 20552"/>
                <a:gd name="adj2" fmla="val 53416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4" name="Arrow: Curved Down 13">
              <a:extLst>
                <a:ext uri="{FF2B5EF4-FFF2-40B4-BE49-F238E27FC236}">
                  <a16:creationId xmlns:a16="http://schemas.microsoft.com/office/drawing/2014/main" id="{C56894AB-4993-940B-9797-48C7317FB2DE}"/>
                </a:ext>
              </a:extLst>
            </p:cNvPr>
            <p:cNvSpPr/>
            <p:nvPr/>
          </p:nvSpPr>
          <p:spPr>
            <a:xfrm>
              <a:off x="5791200" y="273973"/>
              <a:ext cx="3961210" cy="870331"/>
            </a:xfrm>
            <a:prstGeom prst="curvedDownArrow">
              <a:avLst>
                <a:gd name="adj1" fmla="val 20552"/>
                <a:gd name="adj2" fmla="val 53416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5" name="Arrow: Curved Down 14">
              <a:extLst>
                <a:ext uri="{FF2B5EF4-FFF2-40B4-BE49-F238E27FC236}">
                  <a16:creationId xmlns:a16="http://schemas.microsoft.com/office/drawing/2014/main" id="{BB5306E7-1744-7F98-54AB-490F24099173}"/>
                </a:ext>
              </a:extLst>
            </p:cNvPr>
            <p:cNvSpPr/>
            <p:nvPr/>
          </p:nvSpPr>
          <p:spPr>
            <a:xfrm rot="16200000">
              <a:off x="2844331" y="1791720"/>
              <a:ext cx="2262417" cy="1253038"/>
            </a:xfrm>
            <a:prstGeom prst="curvedDownArrow">
              <a:avLst>
                <a:gd name="adj1" fmla="val 20552"/>
                <a:gd name="adj2" fmla="val 33612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6" name="Arrow: Curved Down 15">
              <a:extLst>
                <a:ext uri="{FF2B5EF4-FFF2-40B4-BE49-F238E27FC236}">
                  <a16:creationId xmlns:a16="http://schemas.microsoft.com/office/drawing/2014/main" id="{E7411937-8EAD-C48C-357E-86206CDB40C9}"/>
                </a:ext>
              </a:extLst>
            </p:cNvPr>
            <p:cNvSpPr/>
            <p:nvPr/>
          </p:nvSpPr>
          <p:spPr>
            <a:xfrm rot="10800000">
              <a:off x="5476567" y="4299164"/>
              <a:ext cx="4188537" cy="1560857"/>
            </a:xfrm>
            <a:prstGeom prst="curvedDownArrow">
              <a:avLst>
                <a:gd name="adj1" fmla="val 15460"/>
                <a:gd name="adj2" fmla="val 32548"/>
                <a:gd name="adj3" fmla="val 16881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219122-9803-57F6-AF0A-D495BBCDBA51}"/>
                </a:ext>
              </a:extLst>
            </p:cNvPr>
            <p:cNvSpPr txBox="1"/>
            <p:nvPr/>
          </p:nvSpPr>
          <p:spPr>
            <a:xfrm>
              <a:off x="2632316" y="355195"/>
              <a:ext cx="20254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for </a:t>
              </a:r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harmonisation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CBE1F-D987-62B4-E3BF-295671E7EF87}"/>
                </a:ext>
              </a:extLst>
            </p:cNvPr>
            <p:cNvSpPr txBox="1"/>
            <p:nvPr/>
          </p:nvSpPr>
          <p:spPr>
            <a:xfrm>
              <a:off x="6759082" y="441799"/>
              <a:ext cx="20254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E7FCAC2-60DD-A5D4-6D9B-1CCD3486C4EB}"/>
                </a:ext>
              </a:extLst>
            </p:cNvPr>
            <p:cNvSpPr txBox="1"/>
            <p:nvPr/>
          </p:nvSpPr>
          <p:spPr>
            <a:xfrm>
              <a:off x="6363634" y="5207075"/>
              <a:ext cx="2570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C5B330-4ACB-7AA5-E2F0-45C81AAD3266}"/>
                </a:ext>
              </a:extLst>
            </p:cNvPr>
            <p:cNvSpPr txBox="1"/>
            <p:nvPr/>
          </p:nvSpPr>
          <p:spPr>
            <a:xfrm>
              <a:off x="3535460" y="2064296"/>
              <a:ext cx="1122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427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C698A58-933F-00BD-5136-7AB4CC767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875109"/>
              </p:ext>
            </p:extLst>
          </p:nvPr>
        </p:nvGraphicFramePr>
        <p:xfrm>
          <a:off x="969723" y="274461"/>
          <a:ext cx="178331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311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1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Chinese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Indian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Malay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Eurasian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803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78ED8E-5E13-E04B-131F-FFC0D8E99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425672"/>
              </p:ext>
            </p:extLst>
          </p:nvPr>
        </p:nvGraphicFramePr>
        <p:xfrm>
          <a:off x="969723" y="3113960"/>
          <a:ext cx="416271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773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  <a:gridCol w="2271943">
                  <a:extLst>
                    <a:ext uri="{9D8B030D-6E8A-4147-A177-3AD203B41FA5}">
                      <a16:colId xmlns:a16="http://schemas.microsoft.com/office/drawing/2014/main" val="369252766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3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</a:t>
                      </a:r>
                      <a:endParaRPr lang="en-SG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Ethnicity</a:t>
                      </a:r>
                      <a:endParaRPr lang="en-SG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432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Hispanic/Latino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Black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Not Hispanic/Latino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Native American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216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Pacific Islanders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845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E18436-0CC5-5237-E197-1D6C36787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192296"/>
              </p:ext>
            </p:extLst>
          </p:nvPr>
        </p:nvGraphicFramePr>
        <p:xfrm>
          <a:off x="3013196" y="274461"/>
          <a:ext cx="211924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243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2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Black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Mixed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085FAF4-B39B-A539-FBA2-65F9CE736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509143"/>
              </p:ext>
            </p:extLst>
          </p:nvPr>
        </p:nvGraphicFramePr>
        <p:xfrm>
          <a:off x="9249251" y="939720"/>
          <a:ext cx="2508011" cy="43484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508011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New Cohort</a:t>
                      </a:r>
                    </a:p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Race/Ethnicity 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2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African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70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Southeast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East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South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 Asians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44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Torres Straits Islanders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Aboriginal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17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28429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A5DF67-F9D0-9F62-041F-400A7AD06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75760"/>
              </p:ext>
            </p:extLst>
          </p:nvPr>
        </p:nvGraphicFramePr>
        <p:xfrm>
          <a:off x="5440448" y="274461"/>
          <a:ext cx="3501576" cy="583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80">
                  <a:extLst>
                    <a:ext uri="{9D8B030D-6E8A-4147-A177-3AD203B41FA5}">
                      <a16:colId xmlns:a16="http://schemas.microsoft.com/office/drawing/2014/main" val="875520550"/>
                    </a:ext>
                  </a:extLst>
                </a:gridCol>
                <a:gridCol w="1743896">
                  <a:extLst>
                    <a:ext uri="{9D8B030D-6E8A-4147-A177-3AD203B41FA5}">
                      <a16:colId xmlns:a16="http://schemas.microsoft.com/office/drawing/2014/main" val="242876014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4 </a:t>
                      </a:r>
                    </a:p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Race/Ethnicity in text 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31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Brazilian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29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British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281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Chinese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431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Egyptian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9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Korean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386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Filipino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11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German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2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Japanese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32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Korean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08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Pakistani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952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Peruvian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69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Saudi Arabian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286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African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Ugandan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07442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etc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…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540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507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D18CD15-5F8D-DD62-6AAC-69F056231903}"/>
              </a:ext>
            </a:extLst>
          </p:cNvPr>
          <p:cNvGrpSpPr/>
          <p:nvPr/>
        </p:nvGrpSpPr>
        <p:grpSpPr>
          <a:xfrm>
            <a:off x="1097146" y="324818"/>
            <a:ext cx="10619477" cy="5949200"/>
            <a:chOff x="1097146" y="324818"/>
            <a:chExt cx="10619477" cy="59492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683BE9-91EC-E24F-13A0-144D8AA58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8488" y="324818"/>
              <a:ext cx="2266626" cy="261022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96C1EC7-F043-26A6-D3D2-F77F89C4B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46" y="324818"/>
              <a:ext cx="1817734" cy="261022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3C4750-0A52-FAEE-259A-84D9D9F83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7883" y="324818"/>
              <a:ext cx="3535714" cy="59492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EB2131-5782-BAE8-C5D6-4DC091319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46" y="3189966"/>
              <a:ext cx="4197968" cy="308405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E91B3F-E287-7FF1-4F23-FE7994365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6758" y="955206"/>
              <a:ext cx="2529865" cy="4466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1674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4A197-7EC9-EC4B-C319-773AAA102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04"/>
            <a:ext cx="12192000" cy="667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52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7CA6FF1A-610E-35DC-932F-14B337D8919B}"/>
              </a:ext>
            </a:extLst>
          </p:cNvPr>
          <p:cNvGrpSpPr/>
          <p:nvPr/>
        </p:nvGrpSpPr>
        <p:grpSpPr>
          <a:xfrm>
            <a:off x="0" y="-1"/>
            <a:ext cx="12192000" cy="6850084"/>
            <a:chOff x="0" y="-1"/>
            <a:chExt cx="12192000" cy="685008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8FD851-558E-91A7-986B-A1088A68849E}"/>
                </a:ext>
              </a:extLst>
            </p:cNvPr>
            <p:cNvSpPr/>
            <p:nvPr/>
          </p:nvSpPr>
          <p:spPr>
            <a:xfrm>
              <a:off x="0" y="0"/>
              <a:ext cx="12192000" cy="68500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9E88A39-C5A8-DF9C-1AFB-7263B387BED4}"/>
                </a:ext>
              </a:extLst>
            </p:cNvPr>
            <p:cNvGrpSpPr/>
            <p:nvPr/>
          </p:nvGrpSpPr>
          <p:grpSpPr>
            <a:xfrm>
              <a:off x="0" y="-1"/>
              <a:ext cx="12192000" cy="6850084"/>
              <a:chOff x="0" y="-1"/>
              <a:chExt cx="12192000" cy="685008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2872C7-5279-4ABC-4F2D-D37C72617B68}"/>
                  </a:ext>
                </a:extLst>
              </p:cNvPr>
              <p:cNvSpPr txBox="1"/>
              <p:nvPr/>
            </p:nvSpPr>
            <p:spPr>
              <a:xfrm rot="5400000">
                <a:off x="4900151" y="1612687"/>
                <a:ext cx="18607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Practical Steps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9F9E74-C647-83CE-6E4E-111C9900F076}"/>
                  </a:ext>
                </a:extLst>
              </p:cNvPr>
              <p:cNvSpPr txBox="1"/>
              <p:nvPr/>
            </p:nvSpPr>
            <p:spPr>
              <a:xfrm rot="5400000">
                <a:off x="4400098" y="4890617"/>
                <a:ext cx="28218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Theoretical Knowledge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681EEE21-4F0A-1152-E105-F105D42EEB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429000"/>
                <a:ext cx="106188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4747B6F7-D31B-C39B-8C71-36D9B83E7E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0696" y="-1"/>
                <a:ext cx="0" cy="864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25FFE-296F-2BAC-1A58-FB9306BAD080}"/>
                  </a:ext>
                </a:extLst>
              </p:cNvPr>
              <p:cNvSpPr txBox="1"/>
              <p:nvPr/>
            </p:nvSpPr>
            <p:spPr>
              <a:xfrm>
                <a:off x="7095642" y="4614112"/>
                <a:ext cx="39569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Variable mapping Technical Report AS SEEN so FAR</a:t>
                </a:r>
                <a:endParaRPr lang="en-SG" sz="24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335E03-4A27-B8D5-37E8-8A208FB47CC3}"/>
                  </a:ext>
                </a:extLst>
              </p:cNvPr>
              <p:cNvSpPr txBox="1"/>
              <p:nvPr/>
            </p:nvSpPr>
            <p:spPr>
              <a:xfrm>
                <a:off x="6954439" y="3605359"/>
                <a:ext cx="46408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Information-oriented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35678C-2660-CFAE-91E4-C5C443A244A8}"/>
                  </a:ext>
                </a:extLst>
              </p:cNvPr>
              <p:cNvSpPr txBox="1"/>
              <p:nvPr/>
            </p:nvSpPr>
            <p:spPr>
              <a:xfrm>
                <a:off x="639093" y="3644395"/>
                <a:ext cx="51422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Understanding-oriented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D5430C-71E0-A4FE-6840-7576E2646BB1}"/>
                  </a:ext>
                </a:extLst>
              </p:cNvPr>
              <p:cNvSpPr txBox="1"/>
              <p:nvPr/>
            </p:nvSpPr>
            <p:spPr>
              <a:xfrm>
                <a:off x="1146407" y="2803688"/>
                <a:ext cx="33348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Learning-oriented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AF8CEA-5E40-9626-16AC-21AA30B20101}"/>
                  </a:ext>
                </a:extLst>
              </p:cNvPr>
              <p:cNvSpPr txBox="1"/>
              <p:nvPr/>
            </p:nvSpPr>
            <p:spPr>
              <a:xfrm>
                <a:off x="7305370" y="2776228"/>
                <a:ext cx="3824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PROBLEM-oriented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F01E4A-4930-3609-8D81-7A98DA02EC2B}"/>
                  </a:ext>
                </a:extLst>
              </p:cNvPr>
              <p:cNvSpPr txBox="1"/>
              <p:nvPr/>
            </p:nvSpPr>
            <p:spPr>
              <a:xfrm>
                <a:off x="1061884" y="3228946"/>
                <a:ext cx="35887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Useful for paper/presentation</a:t>
                </a:r>
                <a:endParaRPr lang="en-SG" sz="2000" b="1" dirty="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01AFC76-A410-D4D0-C89C-1C2D69880A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7084" y="3429000"/>
                <a:ext cx="123394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1649EEC-057D-F99F-76F7-10DBD9957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2540" y="3428129"/>
                <a:ext cx="140601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0067F4-B6A4-9359-4EBA-77ED54045197}"/>
                  </a:ext>
                </a:extLst>
              </p:cNvPr>
              <p:cNvSpPr txBox="1"/>
              <p:nvPr/>
            </p:nvSpPr>
            <p:spPr>
              <a:xfrm>
                <a:off x="7177547" y="3221571"/>
                <a:ext cx="3519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Useful when working on data</a:t>
                </a:r>
                <a:endParaRPr lang="en-SG" sz="2000" b="1" dirty="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9197B4F-8CAE-5F97-FE40-3226C8140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38498" y="3428129"/>
                <a:ext cx="155350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8570865-57BD-C34C-D8E5-8B71ECDF86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8737" y="2687539"/>
                <a:ext cx="2295" cy="7405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274E708-8036-2EFF-08BA-CED8FCD3D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2547" y="3437152"/>
                <a:ext cx="0" cy="288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B0A75D3-D1C5-B0E6-C6A0-7DA5A7486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1366" y="6418083"/>
                <a:ext cx="0" cy="432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DE7E445-13BB-F6EF-FC47-B00D33B716A0}"/>
                  </a:ext>
                </a:extLst>
              </p:cNvPr>
              <p:cNvSpPr txBox="1"/>
              <p:nvPr/>
            </p:nvSpPr>
            <p:spPr>
              <a:xfrm>
                <a:off x="6490281" y="989285"/>
                <a:ext cx="51707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Table showing how a data field is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for each cohort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FB8F081-3E6A-C852-8D3E-AF9301C0FB3A}"/>
                  </a:ext>
                </a:extLst>
              </p:cNvPr>
              <p:cNvSpPr txBox="1"/>
              <p:nvPr/>
            </p:nvSpPr>
            <p:spPr>
              <a:xfrm>
                <a:off x="270881" y="4614113"/>
                <a:ext cx="51707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Supplementary document to explain WHY RACE/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ETHNICity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is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into ...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F60B14D-0781-C921-60E1-C5CF4C3BF1EA}"/>
                  </a:ext>
                </a:extLst>
              </p:cNvPr>
              <p:cNvSpPr txBox="1"/>
              <p:nvPr/>
            </p:nvSpPr>
            <p:spPr>
              <a:xfrm>
                <a:off x="530942" y="952434"/>
                <a:ext cx="46745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overview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Harmonisation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approach For journal article or presentation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7246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3DDE9D-5C50-8F10-0F01-1D15EAB0DA1A}"/>
              </a:ext>
            </a:extLst>
          </p:cNvPr>
          <p:cNvSpPr txBox="1"/>
          <p:nvPr/>
        </p:nvSpPr>
        <p:spPr>
          <a:xfrm>
            <a:off x="344558" y="38833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https://www.cleanpng.com/png-scalable-vector-graphics-cran-statgraphics-rnn-vit-6890332/download-png.html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1A7CF-ACC6-4FF3-8DBC-D734B3176D0C}"/>
              </a:ext>
            </a:extLst>
          </p:cNvPr>
          <p:cNvSpPr txBox="1"/>
          <p:nvPr/>
        </p:nvSpPr>
        <p:spPr>
          <a:xfrm>
            <a:off x="344558" y="503322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[[R Programming Logo](https://www.cleanpng.com/png-scalable-vector-graphics-cran-statgraphics-rnn-vit-6890332/download-png.html){target="_blank"} from [</a:t>
            </a:r>
            <a:r>
              <a:rPr lang="en-SG" dirty="0" err="1"/>
              <a:t>CleanPNG</a:t>
            </a:r>
            <a:r>
              <a:rPr lang="en-SG" dirty="0"/>
              <a:t>](https://www.cleanpng.com/){target="_blank"}]{style="font-size: 60%;"}.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42CAC9-6CB8-7A4F-CB40-D56A43C6AE10}"/>
              </a:ext>
            </a:extLst>
          </p:cNvPr>
          <p:cNvGrpSpPr/>
          <p:nvPr/>
        </p:nvGrpSpPr>
        <p:grpSpPr>
          <a:xfrm>
            <a:off x="1956904" y="406521"/>
            <a:ext cx="6102330" cy="2871307"/>
            <a:chOff x="1956904" y="406521"/>
            <a:chExt cx="6102330" cy="28713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48850E-10A9-31BB-DFB8-4FFFB2887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904" y="406521"/>
              <a:ext cx="2871307" cy="287130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D5C2FB-85F2-DBC3-3DA3-9AF4005A4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3416" y="557693"/>
              <a:ext cx="2225818" cy="256896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533B2E5-C1B0-327C-B0F7-9FE7FC033E23}"/>
              </a:ext>
            </a:extLst>
          </p:cNvPr>
          <p:cNvSpPr txBox="1"/>
          <p:nvPr/>
        </p:nvSpPr>
        <p:spPr>
          <a:xfrm>
            <a:off x="6666271" y="41150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https://rstudio.github.io/cheatsheets/html/quarto.html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E1C65C-2604-4EFC-E7CA-5E5C871E3AA0}"/>
              </a:ext>
            </a:extLst>
          </p:cNvPr>
          <p:cNvSpPr txBox="1"/>
          <p:nvPr/>
        </p:nvSpPr>
        <p:spPr>
          <a:xfrm>
            <a:off x="7153397" y="4910321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[[Quarto Hex Sticker](https://rstudio.github.io/cheatsheets/html/quarto.html){target="_blank"} from [Posit](https://posit.co/){target="_blank"}]{style="font-size: 60%;"}.</a:t>
            </a:r>
          </a:p>
        </p:txBody>
      </p:sp>
    </p:spTree>
    <p:extLst>
      <p:ext uri="{BB962C8B-B14F-4D97-AF65-F5344CB8AC3E}">
        <p14:creationId xmlns:p14="http://schemas.microsoft.com/office/powerpoint/2010/main" val="4121293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AF2B97-DD8B-EDB9-E35F-EDD59330BB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312"/>
          <a:stretch>
            <a:fillRect/>
          </a:stretch>
        </p:blipFill>
        <p:spPr>
          <a:xfrm>
            <a:off x="598758" y="853324"/>
            <a:ext cx="9106689" cy="390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27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F4196A-82A0-4337-7167-D6E82E2A0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6" y="289635"/>
            <a:ext cx="4861264" cy="450716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F6BF02C-4C10-E6FC-92A5-9A83E500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9668" y="422787"/>
            <a:ext cx="4726522" cy="4021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D32455-C99B-8DD5-38FD-518E9CA47F5D}"/>
              </a:ext>
            </a:extLst>
          </p:cNvPr>
          <p:cNvSpPr txBox="1"/>
          <p:nvPr/>
        </p:nvSpPr>
        <p:spPr>
          <a:xfrm>
            <a:off x="7153397" y="491032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[[Research Compendium](</a:t>
            </a:r>
            <a:r>
              <a:rPr lang="en-SG" dirty="0">
                <a:hlinkClick r:id="rId5"/>
              </a:rPr>
              <a:t>https://book.the-turing-way.org/reproducible-research/compendia/){target="_blank"}</a:t>
            </a:r>
            <a:r>
              <a:rPr lang="en-SG" dirty="0"/>
              <a:t> by </a:t>
            </a:r>
            <a:r>
              <a:rPr lang="en-SG" dirty="0" err="1"/>
              <a:t>Scriberia</a:t>
            </a:r>
            <a:r>
              <a:rPr lang="en-SG" dirty="0"/>
              <a:t> from [The Turing Way project](https://book.the-turing-way.org/){target="_blank"}]{style="font-size: 60%;"}.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3019B1-009A-CE14-6BFC-A027CCDD513B}"/>
              </a:ext>
            </a:extLst>
          </p:cNvPr>
          <p:cNvSpPr txBox="1"/>
          <p:nvPr/>
        </p:nvSpPr>
        <p:spPr>
          <a:xfrm>
            <a:off x="265471" y="565767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[[Project Layout] from [</a:t>
            </a:r>
            <a:r>
              <a:rPr lang="en-US" dirty="0"/>
              <a:t>Good enough practices in scientific computing</a:t>
            </a:r>
            <a:r>
              <a:rPr lang="en-SG" dirty="0"/>
              <a:t>](https://journals.plos.org/ploscompbiol/article?id=10.1371/journal.pcbi.1005510){target="_blank"}]{style="font-size: 60%;"}.</a:t>
            </a:r>
          </a:p>
        </p:txBody>
      </p:sp>
    </p:spTree>
    <p:extLst>
      <p:ext uri="{BB962C8B-B14F-4D97-AF65-F5344CB8AC3E}">
        <p14:creationId xmlns:p14="http://schemas.microsoft.com/office/powerpoint/2010/main" val="3416835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EF260-3EED-38E4-A28B-7AE9DBED2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F74B4A7-12DA-13BA-050E-F7DF2C1FD9FD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30C9852-BD62-29F6-9147-C572D0054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F02E34-1154-1C7B-078F-BABFEE09E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9918C7A4-A05D-EFB2-D03B-E09956573F90}"/>
                </a:ext>
              </a:extLst>
            </p:cNvPr>
            <p:cNvSpPr/>
            <p:nvPr/>
          </p:nvSpPr>
          <p:spPr>
            <a:xfrm>
              <a:off x="3962399" y="383458"/>
              <a:ext cx="4527925" cy="2556387"/>
            </a:xfrm>
            <a:prstGeom prst="wedgeEllipseCallout">
              <a:avLst>
                <a:gd name="adj1" fmla="val 71553"/>
                <a:gd name="adj2" fmla="val 1554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38AEE0-A4EF-3826-B6B2-B96D09458BBB}"/>
                </a:ext>
              </a:extLst>
            </p:cNvPr>
            <p:cNvSpPr txBox="1"/>
            <p:nvPr/>
          </p:nvSpPr>
          <p:spPr>
            <a:xfrm>
              <a:off x="4680154" y="745755"/>
              <a:ext cx="351994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This means it will take at least one year for us to finish (given ~350 data fields to do).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Could we send the data and you do it for us instead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1036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E2F41-5357-31F3-B408-3D803C55E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04" y="258580"/>
            <a:ext cx="9879780" cy="556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7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ABE74-0BCA-B860-F2EC-C029E9168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467" y="1814458"/>
            <a:ext cx="6005080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900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9B1704A-E1F1-7391-A37B-EDC1B0D510AD}"/>
              </a:ext>
            </a:extLst>
          </p:cNvPr>
          <p:cNvGrpSpPr/>
          <p:nvPr/>
        </p:nvGrpSpPr>
        <p:grpSpPr>
          <a:xfrm>
            <a:off x="1162986" y="365760"/>
            <a:ext cx="9995741" cy="5601616"/>
            <a:chOff x="1162986" y="365760"/>
            <a:chExt cx="9995741" cy="56016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29F60A-D0A4-A4D9-1555-DAA15ACB6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2986" y="365760"/>
              <a:ext cx="9995741" cy="560161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C4BDAD-9D67-1BA4-5AB0-9F8EA3EC2C6C}"/>
                </a:ext>
              </a:extLst>
            </p:cNvPr>
            <p:cNvSpPr/>
            <p:nvPr/>
          </p:nvSpPr>
          <p:spPr>
            <a:xfrm>
              <a:off x="1162986" y="4974336"/>
              <a:ext cx="8291910" cy="3566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6658733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16DBF1C-2ACC-02CC-E50D-2D1115A14499}"/>
              </a:ext>
            </a:extLst>
          </p:cNvPr>
          <p:cNvGrpSpPr/>
          <p:nvPr/>
        </p:nvGrpSpPr>
        <p:grpSpPr>
          <a:xfrm>
            <a:off x="1241645" y="611093"/>
            <a:ext cx="9347107" cy="3119498"/>
            <a:chOff x="1241645" y="611093"/>
            <a:chExt cx="9347107" cy="3119498"/>
          </a:xfrm>
        </p:grpSpPr>
        <p:pic>
          <p:nvPicPr>
            <p:cNvPr id="3" name="Picture 2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6D575953-C157-D2AD-15F3-7D4FDE975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357" y="2101042"/>
              <a:ext cx="3870180" cy="162954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BD6E761-2202-0084-F44E-9065E3CDC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645" y="611093"/>
              <a:ext cx="9347107" cy="1096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968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7373A3-F532-F49F-CDA7-174DF1192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378" y="330947"/>
            <a:ext cx="5808461" cy="2585989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086AEF-1595-FF96-38C3-66C57E2A9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378" y="3819380"/>
            <a:ext cx="5433558" cy="23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96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90639B-1B6F-99DB-E46C-86EC9779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2" y="386182"/>
            <a:ext cx="9478297" cy="4593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F51C84-E5C9-AB10-5EC5-A48AA716CF57}"/>
              </a:ext>
            </a:extLst>
          </p:cNvPr>
          <p:cNvSpPr txBox="1"/>
          <p:nvPr/>
        </p:nvSpPr>
        <p:spPr>
          <a:xfrm>
            <a:off x="1376516" y="5605687"/>
            <a:ext cx="8681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https://www.youtube.com/watch?v=5Z8HDADU57U&amp;ab_channel=MonkeyUser</a:t>
            </a:r>
          </a:p>
        </p:txBody>
      </p:sp>
    </p:spTree>
    <p:extLst>
      <p:ext uri="{BB962C8B-B14F-4D97-AF65-F5344CB8AC3E}">
        <p14:creationId xmlns:p14="http://schemas.microsoft.com/office/powerpoint/2010/main" val="1119957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74A26D-7D92-DBC3-3A54-14BBA2980CF8}"/>
              </a:ext>
            </a:extLst>
          </p:cNvPr>
          <p:cNvGrpSpPr/>
          <p:nvPr/>
        </p:nvGrpSpPr>
        <p:grpSpPr>
          <a:xfrm>
            <a:off x="648928" y="631990"/>
            <a:ext cx="10327652" cy="5090386"/>
            <a:chOff x="648928" y="631990"/>
            <a:chExt cx="10327652" cy="50903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EC92F7-B7C3-5A06-F803-AF92CCB66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631990"/>
              <a:ext cx="3179598" cy="154094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822A0D-B85A-7DFB-A1DA-17BBC455A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2377216"/>
              <a:ext cx="3179598" cy="15409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E0D0EF-FA31-35F5-069E-2A653E44B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4171604"/>
              <a:ext cx="3179598" cy="15409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2DE50C-99C3-54F4-9679-EE4F96A8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631990"/>
              <a:ext cx="3179598" cy="15409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2AB994-4BD2-5233-D719-5845D458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2377216"/>
              <a:ext cx="3179598" cy="15409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887B8A-AD65-C9A9-0DFA-0D2EFB124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4181436"/>
              <a:ext cx="3179598" cy="154094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C6CD81-6468-C0B5-D1DC-2C99F661E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6982" y="631990"/>
              <a:ext cx="3179598" cy="15409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36C31D8-68AE-9D3C-BBC5-0743B0D36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3953" y="2377216"/>
              <a:ext cx="3179598" cy="154094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D1BAC6B-95C1-861C-81EC-3BA76F152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3953" y="4181436"/>
              <a:ext cx="3179598" cy="1540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8533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F1A83-EFCA-B5E6-1D96-FD578C6C8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07480E9-AF0E-1D75-BC54-D793739DB2AF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50165A-6B0A-D228-D14A-FE834ED8B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9BEFAD-DCA4-E536-649C-79E198403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F6A6C276-A138-5962-E04C-F7934D925552}"/>
                </a:ext>
              </a:extLst>
            </p:cNvPr>
            <p:cNvSpPr/>
            <p:nvPr/>
          </p:nvSpPr>
          <p:spPr>
            <a:xfrm>
              <a:off x="3962399" y="383459"/>
              <a:ext cx="4527925" cy="3136489"/>
            </a:xfrm>
            <a:prstGeom prst="wedgeEllipseCallout">
              <a:avLst>
                <a:gd name="adj1" fmla="val 71770"/>
                <a:gd name="adj2" fmla="val -537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E190DC-A4EB-AF87-0E8F-6234E43F19DE}"/>
                </a:ext>
              </a:extLst>
            </p:cNvPr>
            <p:cNvSpPr txBox="1"/>
            <p:nvPr/>
          </p:nvSpPr>
          <p:spPr>
            <a:xfrm>
              <a:off x="4628618" y="888534"/>
              <a:ext cx="344366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Could you also send the </a:t>
              </a:r>
              <a:r>
                <a:rPr lang="en-SG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harmonsied</a:t>
              </a:r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 back to us with a report on how it is done ?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Our higher management needs it for an audit to show that the data is reliable.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76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13BAADC-C7D8-59D9-C829-8FBA5E293235}"/>
              </a:ext>
            </a:extLst>
          </p:cNvPr>
          <p:cNvGrpSpPr/>
          <p:nvPr/>
        </p:nvGrpSpPr>
        <p:grpSpPr>
          <a:xfrm>
            <a:off x="226145" y="432461"/>
            <a:ext cx="11402953" cy="3720154"/>
            <a:chOff x="226145" y="432461"/>
            <a:chExt cx="11402953" cy="372015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BAF1C4-3530-32BC-A34A-3253F2B77BED}"/>
                </a:ext>
              </a:extLst>
            </p:cNvPr>
            <p:cNvSpPr/>
            <p:nvPr/>
          </p:nvSpPr>
          <p:spPr>
            <a:xfrm>
              <a:off x="4901380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to collaborator cleaned /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harmonised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dataset and report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B80D38-D17C-1D0D-30E5-44EDBDAA4138}"/>
                </a:ext>
              </a:extLst>
            </p:cNvPr>
            <p:cNvSpPr/>
            <p:nvPr/>
          </p:nvSpPr>
          <p:spPr>
            <a:xfrm>
              <a:off x="300500" y="2790027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 data dictionary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E9D6B-F554-F98E-052A-99DB0D363AF6}"/>
                </a:ext>
              </a:extLst>
            </p:cNvPr>
            <p:cNvSpPr/>
            <p:nvPr/>
          </p:nvSpPr>
          <p:spPr>
            <a:xfrm>
              <a:off x="300500" y="3509187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an input template file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0B6C0A0-23D1-F701-6981-D0C62E91708F}"/>
                </a:ext>
              </a:extLst>
            </p:cNvPr>
            <p:cNvSpPr/>
            <p:nvPr/>
          </p:nvSpPr>
          <p:spPr>
            <a:xfrm>
              <a:off x="226145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Liaise with collaborator on what variables we need and collect them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2F7A395-A419-937A-FFDE-15249254871C}"/>
                </a:ext>
              </a:extLst>
            </p:cNvPr>
            <p:cNvSpPr/>
            <p:nvPr/>
          </p:nvSpPr>
          <p:spPr>
            <a:xfrm>
              <a:off x="9456171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analyst team combined data for further analysis 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D1DD12-4EC6-DAD8-A340-8F1E3FF908D7}"/>
                </a:ext>
              </a:extLst>
            </p:cNvPr>
            <p:cNvCxnSpPr>
              <a:cxnSpLocks/>
              <a:stCxn id="4" idx="6"/>
              <a:endCxn id="10" idx="2"/>
            </p:cNvCxnSpPr>
            <p:nvPr/>
          </p:nvCxnSpPr>
          <p:spPr>
            <a:xfrm>
              <a:off x="2399072" y="1518767"/>
              <a:ext cx="250230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A0A5165-C198-EAB3-DF20-C815371D3F87}"/>
                </a:ext>
              </a:extLst>
            </p:cNvPr>
            <p:cNvSpPr/>
            <p:nvPr/>
          </p:nvSpPr>
          <p:spPr>
            <a:xfrm>
              <a:off x="2657175" y="578886"/>
              <a:ext cx="1877955" cy="7629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</a:t>
              </a:r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 provided from each collaborator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4E0513D-2195-9608-431B-CE9B54CECC30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7074307" y="1518767"/>
              <a:ext cx="238186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C1E4CE9-CDD7-1251-2D8C-353283556657}"/>
                </a:ext>
              </a:extLst>
            </p:cNvPr>
            <p:cNvSpPr/>
            <p:nvPr/>
          </p:nvSpPr>
          <p:spPr>
            <a:xfrm>
              <a:off x="4901380" y="2790027"/>
              <a:ext cx="2172927" cy="643426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harmonized data and data dictionary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B32665-B1EA-C18C-597A-BB9DF00B4924}"/>
                </a:ext>
              </a:extLst>
            </p:cNvPr>
            <p:cNvSpPr/>
            <p:nvPr/>
          </p:nvSpPr>
          <p:spPr>
            <a:xfrm>
              <a:off x="4901380" y="3509188"/>
              <a:ext cx="2172927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cleaning/ harmonization report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B1B901D-24CE-218D-FFD6-E19E42C6B79C}"/>
                </a:ext>
              </a:extLst>
            </p:cNvPr>
            <p:cNvSpPr/>
            <p:nvPr/>
          </p:nvSpPr>
          <p:spPr>
            <a:xfrm>
              <a:off x="7326261" y="553989"/>
              <a:ext cx="1877955" cy="78779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Combine/Filter harmonized data from all cohorts 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0429252-860A-0DE0-A8AA-1D3E0E54E8CB}"/>
                </a:ext>
              </a:extLst>
            </p:cNvPr>
            <p:cNvSpPr/>
            <p:nvPr/>
          </p:nvSpPr>
          <p:spPr>
            <a:xfrm>
              <a:off x="9530526" y="2785574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Send harmonized/ filtered data for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018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ED3D8374-2387-996C-5952-A671EF0CDB7F}"/>
              </a:ext>
            </a:extLst>
          </p:cNvPr>
          <p:cNvGrpSpPr/>
          <p:nvPr/>
        </p:nvGrpSpPr>
        <p:grpSpPr>
          <a:xfrm>
            <a:off x="455973" y="287752"/>
            <a:ext cx="11437370" cy="5902089"/>
            <a:chOff x="476867" y="327081"/>
            <a:chExt cx="11437370" cy="59020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FE8DD76-79E3-8EC5-834C-76A86D92ABD5}"/>
                </a:ext>
              </a:extLst>
            </p:cNvPr>
            <p:cNvSpPr/>
            <p:nvPr/>
          </p:nvSpPr>
          <p:spPr>
            <a:xfrm>
              <a:off x="484240" y="3625947"/>
              <a:ext cx="2679289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Introduce mapping procedure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09EEDD3-BF4F-4CD4-349E-B1C35EE58C89}"/>
                </a:ext>
              </a:extLst>
            </p:cNvPr>
            <p:cNvSpPr/>
            <p:nvPr/>
          </p:nvSpPr>
          <p:spPr>
            <a:xfrm>
              <a:off x="2740738" y="5684183"/>
              <a:ext cx="2344992" cy="50882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Code to do mapping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2421369-C931-B8A6-1BC9-63D9C3F1C534}"/>
                </a:ext>
              </a:extLst>
            </p:cNvPr>
            <p:cNvSpPr/>
            <p:nvPr/>
          </p:nvSpPr>
          <p:spPr>
            <a:xfrm>
              <a:off x="7364357" y="972288"/>
              <a:ext cx="2467896" cy="132235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Show examples that the code works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3F8631-012A-6723-33AA-B11B97CE0902}"/>
                </a:ext>
              </a:extLst>
            </p:cNvPr>
            <p:cNvSpPr/>
            <p:nvPr/>
          </p:nvSpPr>
          <p:spPr>
            <a:xfrm>
              <a:off x="5019365" y="3646226"/>
              <a:ext cx="1966453" cy="50882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Code to validate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835B8F-FBCB-ECB9-7951-52937CBCFE95}"/>
                </a:ext>
              </a:extLst>
            </p:cNvPr>
            <p:cNvSpPr/>
            <p:nvPr/>
          </p:nvSpPr>
          <p:spPr>
            <a:xfrm>
              <a:off x="9695837" y="5549513"/>
              <a:ext cx="2218400" cy="67965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up variables for merging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A66D6F-0657-A174-1199-8A21D191050E}"/>
                </a:ext>
              </a:extLst>
            </p:cNvPr>
            <p:cNvSpPr/>
            <p:nvPr/>
          </p:nvSpPr>
          <p:spPr>
            <a:xfrm>
              <a:off x="476867" y="327081"/>
              <a:ext cx="2679289" cy="2593100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Variable Mapping Reporting Workflow</a:t>
              </a:r>
              <a:endParaRPr lang="en-SG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ECFD31C-81CC-2544-B88D-67AD3CD497FD}"/>
                </a:ext>
              </a:extLst>
            </p:cNvPr>
            <p:cNvCxnSpPr>
              <a:cxnSpLocks/>
              <a:stCxn id="6" idx="4"/>
              <a:endCxn id="2" idx="0"/>
            </p:cNvCxnSpPr>
            <p:nvPr/>
          </p:nvCxnSpPr>
          <p:spPr>
            <a:xfrm>
              <a:off x="1816512" y="2920181"/>
              <a:ext cx="7373" cy="70576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0140291C-B026-797D-EAD8-7A8A422A17C1}"/>
                </a:ext>
              </a:extLst>
            </p:cNvPr>
            <p:cNvCxnSpPr>
              <a:stCxn id="2" idx="2"/>
              <a:endCxn id="3" idx="1"/>
            </p:cNvCxnSpPr>
            <p:nvPr/>
          </p:nvCxnSpPr>
          <p:spPr>
            <a:xfrm rot="16200000" flipH="1">
              <a:off x="1447702" y="4645556"/>
              <a:ext cx="1669219" cy="916853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59933AB2-AD2A-630D-050E-127B427B8EA3}"/>
                </a:ext>
              </a:extLst>
            </p:cNvPr>
            <p:cNvCxnSpPr>
              <a:cxnSpLocks/>
              <a:stCxn id="3" idx="3"/>
              <a:endCxn id="9" idx="2"/>
            </p:cNvCxnSpPr>
            <p:nvPr/>
          </p:nvCxnSpPr>
          <p:spPr>
            <a:xfrm flipV="1">
              <a:off x="5085730" y="4155046"/>
              <a:ext cx="916862" cy="1783547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8F33233-75F4-AD53-732F-E9C1E74F286F}"/>
                </a:ext>
              </a:extLst>
            </p:cNvPr>
            <p:cNvCxnSpPr>
              <a:cxnSpLocks/>
              <a:stCxn id="9" idx="0"/>
              <a:endCxn id="4" idx="1"/>
            </p:cNvCxnSpPr>
            <p:nvPr/>
          </p:nvCxnSpPr>
          <p:spPr>
            <a:xfrm rot="5400000" flipH="1" flipV="1">
              <a:off x="5677093" y="1958963"/>
              <a:ext cx="2012763" cy="1361765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4AB54415-1F53-9577-B554-9FB6CA3C1B19}"/>
                </a:ext>
              </a:extLst>
            </p:cNvPr>
            <p:cNvCxnSpPr>
              <a:cxnSpLocks/>
              <a:stCxn id="4" idx="3"/>
              <a:endCxn id="10" idx="0"/>
            </p:cNvCxnSpPr>
            <p:nvPr/>
          </p:nvCxnSpPr>
          <p:spPr>
            <a:xfrm>
              <a:off x="9832253" y="1633463"/>
              <a:ext cx="972784" cy="3916050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0445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1151</Words>
  <Application>Microsoft Office PowerPoint</Application>
  <PresentationFormat>Widescreen</PresentationFormat>
  <Paragraphs>300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Inter-Regular</vt:lpstr>
      <vt:lpstr>Lato</vt:lpstr>
      <vt:lpstr>system-ui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Jeremy</dc:creator>
  <cp:lastModifiedBy>Jeremy John</cp:lastModifiedBy>
  <cp:revision>30</cp:revision>
  <dcterms:created xsi:type="dcterms:W3CDTF">2025-07-30T05:08:50Z</dcterms:created>
  <dcterms:modified xsi:type="dcterms:W3CDTF">2025-10-22T14:14:22Z</dcterms:modified>
</cp:coreProperties>
</file>